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handoutMasterIdLst>
    <p:handoutMasterId r:id="rId27"/>
  </p:handoutMasterIdLst>
  <p:sldIdLst>
    <p:sldId id="277" r:id="rId2"/>
    <p:sldId id="276" r:id="rId3"/>
    <p:sldId id="293" r:id="rId4"/>
    <p:sldId id="256" r:id="rId5"/>
    <p:sldId id="279" r:id="rId6"/>
    <p:sldId id="268" r:id="rId7"/>
    <p:sldId id="264" r:id="rId8"/>
    <p:sldId id="287" r:id="rId9"/>
    <p:sldId id="286" r:id="rId10"/>
    <p:sldId id="288" r:id="rId11"/>
    <p:sldId id="289" r:id="rId12"/>
    <p:sldId id="258" r:id="rId13"/>
    <p:sldId id="270" r:id="rId14"/>
    <p:sldId id="269" r:id="rId15"/>
    <p:sldId id="272" r:id="rId16"/>
    <p:sldId id="273" r:id="rId17"/>
    <p:sldId id="274" r:id="rId18"/>
    <p:sldId id="290" r:id="rId19"/>
    <p:sldId id="291" r:id="rId20"/>
    <p:sldId id="292" r:id="rId21"/>
    <p:sldId id="280" r:id="rId22"/>
    <p:sldId id="281" r:id="rId23"/>
    <p:sldId id="282" r:id="rId24"/>
    <p:sldId id="283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Yolanda Guerrero/VIPS</a:t>
            </a: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99BA4E6-6E6B-4978-A388-9457E32487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9136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Yolanda Guerrero/VIPS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357659-C1A9-4AC9-994A-07E016E1C5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3484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Yolanda Guerrero/VIPS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0C3B40-96C6-435F-BC7C-780594FD6B31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356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Yolanda Guerrero/VIPS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CA910A4-69BD-464A-B4D7-F512D2236D12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278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Yolanda Guerrero/VIPS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F1C5B40-A6D4-4F50-8ACB-48E850C35CDB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804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Yolanda Guerrero/VIPS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493FBCF-386B-449C-B400-38DE3110D9B2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324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Yolanda Guerrero/VIPS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9378F9B-61D4-4EDF-9677-3317330C7B25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269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Yolanda Guerrero/VIPS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D3B20CE-909D-4088-B3C5-FE6B26F5EDAA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453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Yolanda Guerrero/VIPS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DBF74F1-541A-466E-9F8E-95C2B34920B2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657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Yolanda Guerrero/VIPS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BBE0AAE-161A-474E-8D71-47DEAD0A0F95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205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Yolanda Guerrero/VIPS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1C58AB1-5C5D-4808-ABC1-7E0184563180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783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5AB007-F837-463E-96D5-59175278E0B8}" type="datetime1">
              <a:rPr lang="en-US" smtClean="0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YGM/2007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8DBF-4ABD-45A8-9B05-B602D57E889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9226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CE8869-3A41-4888-AD55-7D27CA84B54A}" type="datetime1">
              <a:rPr lang="en-US" smtClean="0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YGM/2007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2493-74DC-4BE1-ADD8-6A1C6644EB1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635058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CE8869-3A41-4888-AD55-7D27CA84B54A}" type="datetime1">
              <a:rPr lang="en-US" smtClean="0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YGM/2007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2493-74DC-4BE1-ADD8-6A1C6644EB1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67954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CE8869-3A41-4888-AD55-7D27CA84B54A}" type="datetime1">
              <a:rPr lang="en-US" smtClean="0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YGM/2007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2493-74DC-4BE1-ADD8-6A1C6644EB1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160479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BB9735-AF80-416D-A540-7C74F7B26CBA}" type="datetime1">
              <a:rPr lang="en-US" smtClean="0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YGM/2007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FB9C-1E7B-4A17-8461-AA592F8DE2A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6607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FFBC10-E897-4B89-8299-819A3A4BDF23}" type="datetime1">
              <a:rPr lang="en-US" smtClean="0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YGM/2007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9B3F-81E8-4AAA-AB27-74081BBCC07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789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A728D-A6A4-4882-A6A2-C9D2A00EF9B8}" type="datetime1">
              <a:rPr lang="en-US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YGM/2007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C29B25-BC4E-4837-B7B5-372F452F16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84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4CCA9-1132-4A94-9150-A962510BD266}" type="datetime1">
              <a:rPr lang="en-US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YGM/2007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89CA7-87F0-4431-A2D2-D917B36A76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338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F21FD-EA96-45D6-805E-ECD28D1242CE}" type="datetime1">
              <a:rPr lang="en-US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YGM/2007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4FCA1-A7C8-4956-88E9-2ED45B974B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9925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1465E7-D5F2-4C37-966B-603A72129C3A}" type="datetime1">
              <a:rPr lang="en-US" smtClean="0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YGM/2007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304F-87D2-4E07-9C93-C2696BE76F9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51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CC1EA8-3ED6-4F77-B589-25C27D5361FC}" type="datetime1">
              <a:rPr lang="en-US" smtClean="0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YGM/2007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2FBF-D6EA-472B-8D91-E72EBB66F35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1928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3B0B12-D6B9-4DB1-965B-E7D50EC48398}" type="datetime1">
              <a:rPr lang="en-US" smtClean="0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YGM/2007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FB6C-824A-4171-B154-066AC0AB76D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784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8C1BCC-D3B1-46D8-BCB9-E583506984AD}" type="datetime1">
              <a:rPr lang="en-US" smtClean="0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YGM/2007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4DB7-2B3F-4F2C-BD87-D969F429968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778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3109F4-C4D7-43ED-AADA-9DECE60D622A}" type="datetime1">
              <a:rPr lang="en-US" smtClean="0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YGM/2007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2909-09C1-429D-9E51-0C1BE674B0C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3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5E11AD-9C1F-4A55-87AC-A615E2A5F816}" type="datetime1">
              <a:rPr lang="en-US" smtClean="0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YGM/2007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126C-5A47-4E04-A8A5-620BCCDB92F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5056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C88A5E-D3A4-44C4-9E19-74AE842AA9B7}" type="datetime1">
              <a:rPr lang="en-US" smtClean="0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YGM/2007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0FC5-0792-4816-B713-5530DEF75E1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2282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pPr>
              <a:defRPr/>
            </a:pPr>
            <a:fld id="{52AD95CC-5F49-4D18-A5CF-25C817096B75}" type="datetime1">
              <a:rPr lang="en-US" smtClean="0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YGM/2007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B8613613-84EF-4A09-B010-49FAF644AFD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4112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YGM/2007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BCE8869-3A41-4888-AD55-7D27CA84B54A}" type="datetime1">
              <a:rPr lang="en-US" smtClean="0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01E72493-74DC-4BE1-ADD8-6A1C6644EB1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50512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jpeg"/><Relationship Id="rId7" Type="http://schemas.openxmlformats.org/officeDocument/2006/relationships/image" Target="../media/image2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jpeg"/><Relationship Id="rId9" Type="http://schemas.openxmlformats.org/officeDocument/2006/relationships/image" Target="../media/image2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4.wmf"/><Relationship Id="rId4" Type="http://schemas.openxmlformats.org/officeDocument/2006/relationships/image" Target="../media/image3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2.jpeg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Force, Motion,</a:t>
            </a:r>
            <a:br>
              <a:rPr lang="en-US" altLang="en-US" smtClean="0"/>
            </a:br>
            <a:r>
              <a:rPr lang="en-US" altLang="en-US" smtClean="0"/>
              <a:t>							and </a:t>
            </a:r>
            <a:r>
              <a:rPr lang="en-US" altLang="en-US" dirty="0" smtClean="0"/>
              <a:t>Design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Quarter 2</a:t>
            </a:r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8779F35-9C01-4D1E-9E6B-3ACE89A8BFBE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447188"/>
            <a:ext cx="7724400" cy="970450"/>
          </a:xfrm>
        </p:spPr>
        <p:txBody>
          <a:bodyPr/>
          <a:lstStyle/>
          <a:p>
            <a:r>
              <a:rPr lang="en-US" sz="3900" dirty="0" smtClean="0"/>
              <a:t>Practice Calculating Net Force</a:t>
            </a:r>
            <a:endParaRPr lang="en-US" sz="3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304F-87D2-4E07-9C93-C2696BE76F99}" type="slidenum">
              <a:rPr lang="en-US" altLang="en-US" smtClean="0"/>
              <a:pPr/>
              <a:t>10</a:t>
            </a:fld>
            <a:endParaRPr lang="en-US" altLang="en-US"/>
          </a:p>
        </p:txBody>
      </p:sp>
      <p:pic>
        <p:nvPicPr>
          <p:cNvPr id="66562" name="Picture 2" descr="http://media.web.britannica.com/eb-media/16/151216-004-2675BE3D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47" y="2362200"/>
            <a:ext cx="8326153" cy="333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71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447188"/>
            <a:ext cx="7800600" cy="970450"/>
          </a:xfrm>
        </p:spPr>
        <p:txBody>
          <a:bodyPr/>
          <a:lstStyle/>
          <a:p>
            <a:r>
              <a:rPr lang="en-US" dirty="0" smtClean="0"/>
              <a:t>Practice Calculating Net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John’s class is competing against Ms. Guerrero’s class in tug-of-war at Laps for Holly Grove. John’s class is pulling with 250 </a:t>
            </a:r>
            <a:r>
              <a:rPr lang="en-US" sz="2800" dirty="0" err="1" smtClean="0"/>
              <a:t>Newtons</a:t>
            </a:r>
            <a:r>
              <a:rPr lang="en-US" sz="2800" dirty="0" smtClean="0"/>
              <a:t> and Ms. Guerrero’s class is pulling with 550 </a:t>
            </a:r>
            <a:r>
              <a:rPr lang="en-US" sz="2800" dirty="0" err="1" smtClean="0"/>
              <a:t>Newtons</a:t>
            </a:r>
            <a:r>
              <a:rPr lang="en-US" sz="2800" dirty="0" smtClean="0"/>
              <a:t>. Who will win the game? Draw a picture of the scenario and calculate the net force.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304F-87D2-4E07-9C93-C2696BE76F99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0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200" b="1" smtClean="0"/>
              <a:t>What is gravity?</a:t>
            </a:r>
            <a:br>
              <a:rPr lang="en-US" altLang="en-US" sz="3200" b="1" smtClean="0"/>
            </a:br>
            <a:r>
              <a:rPr lang="en-US" altLang="en-US" sz="3200" b="1" smtClean="0"/>
              <a:t>FORCE OF GRAVITY=GROUND FORCE</a:t>
            </a:r>
          </a:p>
        </p:txBody>
      </p:sp>
      <p:pic>
        <p:nvPicPr>
          <p:cNvPr id="10244" name="Picture 4" descr="4-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742" y="2222500"/>
            <a:ext cx="2169653" cy="3638550"/>
          </a:xfrm>
          <a:noFill/>
        </p:spPr>
      </p:pic>
      <p:pic>
        <p:nvPicPr>
          <p:cNvPr id="10245" name="Picture 6" descr="j033511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101" y="5288734"/>
            <a:ext cx="895198" cy="895198"/>
          </a:xfrm>
          <a:noFill/>
        </p:spPr>
      </p:pic>
      <p:sp>
        <p:nvSpPr>
          <p:cNvPr id="102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0CB345D-3DA0-439A-ACB6-8CBB07958855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4419600" y="1905000"/>
            <a:ext cx="38862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/>
              <a:t>Gravity is a forces that PULLS us towards the earth</a:t>
            </a:r>
            <a:r>
              <a:rPr lang="en-US" alt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Gravity continues pulling</a:t>
            </a:r>
          </a:p>
        </p:txBody>
      </p:sp>
      <p:pic>
        <p:nvPicPr>
          <p:cNvPr id="12292" name="Picture 4" descr="MCj0299991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95600" y="2667000"/>
            <a:ext cx="1506538" cy="1806575"/>
          </a:xfrm>
          <a:noFill/>
        </p:spPr>
      </p:pic>
      <p:pic>
        <p:nvPicPr>
          <p:cNvPr id="12293" name="Picture 12" descr="MCj0396712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9600" y="2514600"/>
            <a:ext cx="1328738" cy="1827213"/>
          </a:xfrm>
          <a:noFill/>
        </p:spPr>
      </p:pic>
      <p:pic>
        <p:nvPicPr>
          <p:cNvPr id="12299" name="Picture 19" descr="MCBD10645_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8400" y="2667000"/>
            <a:ext cx="1490663" cy="1703388"/>
          </a:xfrm>
          <a:noFill/>
        </p:spPr>
      </p:pic>
      <p:sp>
        <p:nvSpPr>
          <p:cNvPr id="1229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E75F9FD-A836-41B1-9A91-ADAC0A2F0731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12294" name="Line 14"/>
          <p:cNvSpPr>
            <a:spLocks noChangeShapeType="1"/>
          </p:cNvSpPr>
          <p:nvPr/>
        </p:nvSpPr>
        <p:spPr bwMode="auto">
          <a:xfrm>
            <a:off x="3581400" y="3048000"/>
            <a:ext cx="0" cy="914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15"/>
          <p:cNvSpPr>
            <a:spLocks noChangeShapeType="1"/>
          </p:cNvSpPr>
          <p:nvPr/>
        </p:nvSpPr>
        <p:spPr bwMode="auto">
          <a:xfrm>
            <a:off x="4724400" y="3200400"/>
            <a:ext cx="0" cy="914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16"/>
          <p:cNvSpPr>
            <a:spLocks noChangeShapeType="1"/>
          </p:cNvSpPr>
          <p:nvPr/>
        </p:nvSpPr>
        <p:spPr bwMode="auto">
          <a:xfrm flipH="1" flipV="1">
            <a:off x="4724400" y="4419600"/>
            <a:ext cx="0" cy="838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17"/>
          <p:cNvSpPr>
            <a:spLocks noChangeShapeType="1"/>
          </p:cNvSpPr>
          <p:nvPr/>
        </p:nvSpPr>
        <p:spPr bwMode="auto">
          <a:xfrm>
            <a:off x="3352800" y="44196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8"/>
          <p:cNvSpPr>
            <a:spLocks noChangeShapeType="1"/>
          </p:cNvSpPr>
          <p:nvPr/>
        </p:nvSpPr>
        <p:spPr bwMode="auto">
          <a:xfrm flipH="1" flipV="1">
            <a:off x="3581400" y="4343400"/>
            <a:ext cx="0" cy="838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22"/>
          <p:cNvSpPr>
            <a:spLocks noChangeShapeType="1"/>
          </p:cNvSpPr>
          <p:nvPr/>
        </p:nvSpPr>
        <p:spPr bwMode="auto">
          <a:xfrm>
            <a:off x="6172200" y="3352800"/>
            <a:ext cx="0" cy="914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23"/>
          <p:cNvSpPr>
            <a:spLocks noChangeShapeType="1"/>
          </p:cNvSpPr>
          <p:nvPr/>
        </p:nvSpPr>
        <p:spPr bwMode="auto">
          <a:xfrm flipV="1">
            <a:off x="6172200" y="4419600"/>
            <a:ext cx="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Text Box 24"/>
          <p:cNvSpPr txBox="1">
            <a:spLocks noChangeArrowheads="1"/>
          </p:cNvSpPr>
          <p:nvPr/>
        </p:nvSpPr>
        <p:spPr bwMode="auto">
          <a:xfrm>
            <a:off x="2362200" y="5486400"/>
            <a:ext cx="55895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/>
              <a:t>Ground also pushes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FALLING OBJECTS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STOP MOVING WHEN</a:t>
            </a:r>
          </a:p>
        </p:txBody>
      </p:sp>
      <p:pic>
        <p:nvPicPr>
          <p:cNvPr id="48138" name="Picture 10" descr="MCPE05642_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1200" y="2209800"/>
            <a:ext cx="1036638" cy="1817688"/>
          </a:xfrm>
          <a:noFill/>
        </p:spPr>
      </p:pic>
      <p:pic>
        <p:nvPicPr>
          <p:cNvPr id="11270" name="Picture 15" descr="MCPE00131_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3505200"/>
            <a:ext cx="1543050" cy="2187575"/>
          </a:xfrm>
          <a:noFill/>
        </p:spPr>
      </p:pic>
      <p:sp>
        <p:nvSpPr>
          <p:cNvPr id="1126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FB31E9-663B-4E3E-8E66-583D13CC76D9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>
            <a:off x="6553200" y="2514600"/>
            <a:ext cx="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>
            <a:off x="2133600" y="3048000"/>
            <a:ext cx="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 flipV="1">
            <a:off x="2133600" y="5105400"/>
            <a:ext cx="0" cy="762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 flipH="1" flipV="1">
            <a:off x="6553200" y="358140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Text Box 22"/>
          <p:cNvSpPr txBox="1">
            <a:spLocks noChangeArrowheads="1"/>
          </p:cNvSpPr>
          <p:nvPr/>
        </p:nvSpPr>
        <p:spPr bwMode="auto">
          <a:xfrm>
            <a:off x="822325" y="5903913"/>
            <a:ext cx="2482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BALANCED FORCES</a:t>
            </a:r>
          </a:p>
        </p:txBody>
      </p:sp>
      <p:sp>
        <p:nvSpPr>
          <p:cNvPr id="11276" name="Text Box 23"/>
          <p:cNvSpPr txBox="1">
            <a:spLocks noChangeArrowheads="1"/>
          </p:cNvSpPr>
          <p:nvPr/>
        </p:nvSpPr>
        <p:spPr bwMode="auto">
          <a:xfrm>
            <a:off x="6842125" y="4151313"/>
            <a:ext cx="21018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AIR Resistance is the force of air friction on the object.</a:t>
            </a:r>
            <a:endParaRPr lang="en-US" altLang="en-US" dirty="0"/>
          </a:p>
        </p:txBody>
      </p:sp>
      <p:sp>
        <p:nvSpPr>
          <p:cNvPr id="11277" name="Freeform 25"/>
          <p:cNvSpPr>
            <a:spLocks/>
          </p:cNvSpPr>
          <p:nvPr/>
        </p:nvSpPr>
        <p:spPr bwMode="auto">
          <a:xfrm>
            <a:off x="5257800" y="5867400"/>
            <a:ext cx="3686175" cy="1117600"/>
          </a:xfrm>
          <a:custGeom>
            <a:avLst/>
            <a:gdLst>
              <a:gd name="T0" fmla="*/ 0 w 2322"/>
              <a:gd name="T1" fmla="*/ 2147483647 h 704"/>
              <a:gd name="T2" fmla="*/ 2147483647 w 2322"/>
              <a:gd name="T3" fmla="*/ 2147483647 h 704"/>
              <a:gd name="T4" fmla="*/ 2147483647 w 2322"/>
              <a:gd name="T5" fmla="*/ 2147483647 h 704"/>
              <a:gd name="T6" fmla="*/ 2147483647 w 2322"/>
              <a:gd name="T7" fmla="*/ 2147483647 h 704"/>
              <a:gd name="T8" fmla="*/ 2147483647 w 2322"/>
              <a:gd name="T9" fmla="*/ 2147483647 h 704"/>
              <a:gd name="T10" fmla="*/ 2147483647 w 2322"/>
              <a:gd name="T11" fmla="*/ 2147483647 h 704"/>
              <a:gd name="T12" fmla="*/ 2147483647 w 2322"/>
              <a:gd name="T13" fmla="*/ 2147483647 h 704"/>
              <a:gd name="T14" fmla="*/ 2147483647 w 2322"/>
              <a:gd name="T15" fmla="*/ 2147483647 h 704"/>
              <a:gd name="T16" fmla="*/ 2147483647 w 2322"/>
              <a:gd name="T17" fmla="*/ 2147483647 h 704"/>
              <a:gd name="T18" fmla="*/ 2147483647 w 2322"/>
              <a:gd name="T19" fmla="*/ 2147483647 h 704"/>
              <a:gd name="T20" fmla="*/ 2147483647 w 2322"/>
              <a:gd name="T21" fmla="*/ 2147483647 h 704"/>
              <a:gd name="T22" fmla="*/ 2147483647 w 2322"/>
              <a:gd name="T23" fmla="*/ 2147483647 h 704"/>
              <a:gd name="T24" fmla="*/ 2147483647 w 2322"/>
              <a:gd name="T25" fmla="*/ 2147483647 h 704"/>
              <a:gd name="T26" fmla="*/ 2147483647 w 2322"/>
              <a:gd name="T27" fmla="*/ 2147483647 h 704"/>
              <a:gd name="T28" fmla="*/ 2147483647 w 2322"/>
              <a:gd name="T29" fmla="*/ 2147483647 h 704"/>
              <a:gd name="T30" fmla="*/ 2147483647 w 2322"/>
              <a:gd name="T31" fmla="*/ 2147483647 h 704"/>
              <a:gd name="T32" fmla="*/ 2147483647 w 2322"/>
              <a:gd name="T33" fmla="*/ 0 h 704"/>
              <a:gd name="T34" fmla="*/ 2147483647 w 2322"/>
              <a:gd name="T35" fmla="*/ 2147483647 h 704"/>
              <a:gd name="T36" fmla="*/ 2147483647 w 2322"/>
              <a:gd name="T37" fmla="*/ 2147483647 h 704"/>
              <a:gd name="T38" fmla="*/ 2147483647 w 2322"/>
              <a:gd name="T39" fmla="*/ 2147483647 h 704"/>
              <a:gd name="T40" fmla="*/ 2147483647 w 2322"/>
              <a:gd name="T41" fmla="*/ 2147483647 h 70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322"/>
              <a:gd name="T64" fmla="*/ 0 h 704"/>
              <a:gd name="T65" fmla="*/ 2322 w 2322"/>
              <a:gd name="T66" fmla="*/ 704 h 70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322" h="704">
                <a:moveTo>
                  <a:pt x="0" y="704"/>
                </a:moveTo>
                <a:cubicBezTo>
                  <a:pt x="6" y="677"/>
                  <a:pt x="9" y="648"/>
                  <a:pt x="18" y="622"/>
                </a:cubicBezTo>
                <a:cubicBezTo>
                  <a:pt x="29" y="590"/>
                  <a:pt x="116" y="583"/>
                  <a:pt x="146" y="576"/>
                </a:cubicBezTo>
                <a:cubicBezTo>
                  <a:pt x="272" y="582"/>
                  <a:pt x="329" y="593"/>
                  <a:pt x="439" y="558"/>
                </a:cubicBezTo>
                <a:cubicBezTo>
                  <a:pt x="481" y="514"/>
                  <a:pt x="509" y="532"/>
                  <a:pt x="576" y="539"/>
                </a:cubicBezTo>
                <a:cubicBezTo>
                  <a:pt x="728" y="591"/>
                  <a:pt x="686" y="568"/>
                  <a:pt x="941" y="576"/>
                </a:cubicBezTo>
                <a:cubicBezTo>
                  <a:pt x="985" y="587"/>
                  <a:pt x="1018" y="606"/>
                  <a:pt x="1060" y="622"/>
                </a:cubicBezTo>
                <a:cubicBezTo>
                  <a:pt x="1148" y="619"/>
                  <a:pt x="1237" y="623"/>
                  <a:pt x="1325" y="612"/>
                </a:cubicBezTo>
                <a:cubicBezTo>
                  <a:pt x="1365" y="607"/>
                  <a:pt x="1393" y="545"/>
                  <a:pt x="1417" y="521"/>
                </a:cubicBezTo>
                <a:cubicBezTo>
                  <a:pt x="1441" y="497"/>
                  <a:pt x="1475" y="481"/>
                  <a:pt x="1499" y="457"/>
                </a:cubicBezTo>
                <a:cubicBezTo>
                  <a:pt x="1537" y="419"/>
                  <a:pt x="1578" y="382"/>
                  <a:pt x="1627" y="356"/>
                </a:cubicBezTo>
                <a:cubicBezTo>
                  <a:pt x="1652" y="306"/>
                  <a:pt x="1647" y="317"/>
                  <a:pt x="1691" y="292"/>
                </a:cubicBezTo>
                <a:cubicBezTo>
                  <a:pt x="1710" y="281"/>
                  <a:pt x="1746" y="256"/>
                  <a:pt x="1746" y="256"/>
                </a:cubicBezTo>
                <a:cubicBezTo>
                  <a:pt x="1761" y="219"/>
                  <a:pt x="1759" y="168"/>
                  <a:pt x="1792" y="146"/>
                </a:cubicBezTo>
                <a:cubicBezTo>
                  <a:pt x="1823" y="126"/>
                  <a:pt x="1865" y="158"/>
                  <a:pt x="1901" y="155"/>
                </a:cubicBezTo>
                <a:cubicBezTo>
                  <a:pt x="1910" y="154"/>
                  <a:pt x="1914" y="143"/>
                  <a:pt x="1920" y="137"/>
                </a:cubicBezTo>
                <a:cubicBezTo>
                  <a:pt x="1945" y="86"/>
                  <a:pt x="1991" y="31"/>
                  <a:pt x="2039" y="0"/>
                </a:cubicBezTo>
                <a:cubicBezTo>
                  <a:pt x="2064" y="25"/>
                  <a:pt x="2090" y="54"/>
                  <a:pt x="2112" y="82"/>
                </a:cubicBezTo>
                <a:cubicBezTo>
                  <a:pt x="2155" y="138"/>
                  <a:pt x="2136" y="147"/>
                  <a:pt x="2203" y="164"/>
                </a:cubicBezTo>
                <a:cubicBezTo>
                  <a:pt x="2234" y="197"/>
                  <a:pt x="2211" y="180"/>
                  <a:pt x="2276" y="192"/>
                </a:cubicBezTo>
                <a:cubicBezTo>
                  <a:pt x="2291" y="195"/>
                  <a:pt x="2322" y="201"/>
                  <a:pt x="2322" y="201"/>
                </a:cubicBezTo>
              </a:path>
            </a:pathLst>
          </a:custGeom>
          <a:noFill/>
          <a:ln w="22225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4624E-6 L 0.00174 0.411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2057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2.71676E-6 L 0.0 0.6159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79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90751E-6 L 3.33333E-6 0.2885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42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3.33333E-6 0.0833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6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 L -3.33333E-6 -0.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5" grpId="0" animBg="1"/>
      <p:bldP spid="48146" grpId="0" animBg="1"/>
      <p:bldP spid="48147" grpId="0" animBg="1"/>
      <p:bldP spid="4814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2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smtClean="0"/>
              <a:t>Why do things eventually slow down or</a:t>
            </a:r>
            <a:br>
              <a:rPr lang="en-US" altLang="en-US" sz="3200" smtClean="0"/>
            </a:br>
            <a:r>
              <a:rPr lang="en-US" altLang="en-US" sz="3200" smtClean="0"/>
              <a:t>stop moving.</a:t>
            </a:r>
          </a:p>
        </p:txBody>
      </p:sp>
      <p:pic>
        <p:nvPicPr>
          <p:cNvPr id="13316" name="Picture 8" descr="MPj0428622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914400"/>
            <a:ext cx="2743200" cy="1828800"/>
          </a:xfrm>
          <a:noFill/>
        </p:spPr>
      </p:pic>
      <p:pic>
        <p:nvPicPr>
          <p:cNvPr id="13317" name="Picture 19" descr="MPj0422162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8400" y="914400"/>
            <a:ext cx="2185988" cy="2185988"/>
          </a:xfrm>
          <a:noFill/>
        </p:spPr>
      </p:pic>
      <p:pic>
        <p:nvPicPr>
          <p:cNvPr id="13318" name="Picture 15" descr="MCj0237995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0400" y="3048000"/>
            <a:ext cx="2838450" cy="1557338"/>
          </a:xfrm>
          <a:noFill/>
        </p:spPr>
      </p:pic>
      <p:pic>
        <p:nvPicPr>
          <p:cNvPr id="13319" name="Picture 25" descr="MCj02129850000[1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667000"/>
            <a:ext cx="2544763" cy="2374900"/>
          </a:xfrm>
          <a:noFill/>
        </p:spPr>
      </p:pic>
      <p:sp>
        <p:nvSpPr>
          <p:cNvPr id="13314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2A34823-6800-41C0-A8AD-96182EBFB6C3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pic>
        <p:nvPicPr>
          <p:cNvPr id="13320" name="Picture 26" descr="MCj0205648000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295400"/>
            <a:ext cx="1266825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27" descr="MCj02330500000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895600"/>
            <a:ext cx="2462213" cy="17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29" descr="MCj04060900000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495800"/>
            <a:ext cx="18415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30" descr="MCj02821440000[1]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572000"/>
            <a:ext cx="2066925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32" descr="MCj02986970000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029200"/>
            <a:ext cx="18161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1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4638"/>
            <a:ext cx="8001000" cy="792162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FRICTION </a:t>
            </a:r>
            <a:r>
              <a:rPr lang="en-US" altLang="en-US" sz="4000" b="1" smtClean="0">
                <a:solidFill>
                  <a:schemeClr val="tx1"/>
                </a:solidFill>
              </a:rPr>
              <a:t>OPPOSES MOTION</a:t>
            </a:r>
          </a:p>
        </p:txBody>
      </p:sp>
      <p:pic>
        <p:nvPicPr>
          <p:cNvPr id="14340" name="Picture 27" descr="MCj0282144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1600200"/>
            <a:ext cx="2214563" cy="1914525"/>
          </a:xfrm>
          <a:solidFill>
            <a:srgbClr val="FF6600"/>
          </a:solidFill>
        </p:spPr>
      </p:pic>
      <p:pic>
        <p:nvPicPr>
          <p:cNvPr id="14341" name="Picture 20" descr="MCj0406382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150" y="1766094"/>
            <a:ext cx="2298700" cy="1854200"/>
          </a:xfrm>
          <a:noFill/>
        </p:spPr>
      </p:pic>
      <p:pic>
        <p:nvPicPr>
          <p:cNvPr id="14342" name="Picture 35" descr="MCj0212985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29" y="4186555"/>
            <a:ext cx="1812341" cy="1691640"/>
          </a:xfrm>
          <a:noFill/>
        </p:spPr>
      </p:pic>
      <p:sp>
        <p:nvSpPr>
          <p:cNvPr id="14338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F8B0423-D84A-415E-A8FF-955FEF68127E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14343" name="Line 22"/>
          <p:cNvSpPr>
            <a:spLocks noChangeShapeType="1"/>
          </p:cNvSpPr>
          <p:nvPr/>
        </p:nvSpPr>
        <p:spPr bwMode="auto">
          <a:xfrm flipH="1" flipV="1">
            <a:off x="4953000" y="38100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23"/>
          <p:cNvSpPr>
            <a:spLocks noChangeShapeType="1"/>
          </p:cNvSpPr>
          <p:nvPr/>
        </p:nvSpPr>
        <p:spPr bwMode="auto">
          <a:xfrm>
            <a:off x="6324600" y="38100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Text Box 24"/>
          <p:cNvSpPr txBox="1">
            <a:spLocks noChangeArrowheads="1"/>
          </p:cNvSpPr>
          <p:nvPr/>
        </p:nvSpPr>
        <p:spPr bwMode="auto">
          <a:xfrm>
            <a:off x="4572000" y="4572000"/>
            <a:ext cx="3848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Friction pair= tires and road surface</a:t>
            </a:r>
          </a:p>
        </p:txBody>
      </p:sp>
      <p:sp>
        <p:nvSpPr>
          <p:cNvPr id="14346" name="Text Box 25"/>
          <p:cNvSpPr txBox="1">
            <a:spLocks noChangeArrowheads="1"/>
          </p:cNvSpPr>
          <p:nvPr/>
        </p:nvSpPr>
        <p:spPr bwMode="auto">
          <a:xfrm>
            <a:off x="4038600" y="3200400"/>
            <a:ext cx="1720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CAR AT REST</a:t>
            </a:r>
          </a:p>
        </p:txBody>
      </p:sp>
      <p:sp>
        <p:nvSpPr>
          <p:cNvPr id="14347" name="Line 28"/>
          <p:cNvSpPr>
            <a:spLocks noChangeShapeType="1"/>
          </p:cNvSpPr>
          <p:nvPr/>
        </p:nvSpPr>
        <p:spPr bwMode="auto">
          <a:xfrm flipH="1" flipV="1">
            <a:off x="1752600" y="3276600"/>
            <a:ext cx="304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Text Box 29"/>
          <p:cNvSpPr txBox="1">
            <a:spLocks noChangeArrowheads="1"/>
          </p:cNvSpPr>
          <p:nvPr/>
        </p:nvSpPr>
        <p:spPr bwMode="auto">
          <a:xfrm>
            <a:off x="457200" y="3581400"/>
            <a:ext cx="3810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Friction pair= grass surface and ball</a:t>
            </a:r>
          </a:p>
        </p:txBody>
      </p:sp>
      <p:sp>
        <p:nvSpPr>
          <p:cNvPr id="14349" name="Line 37"/>
          <p:cNvSpPr>
            <a:spLocks noChangeShapeType="1"/>
          </p:cNvSpPr>
          <p:nvPr/>
        </p:nvSpPr>
        <p:spPr bwMode="auto">
          <a:xfrm flipH="1">
            <a:off x="457200" y="6096000"/>
            <a:ext cx="3124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39"/>
          <p:cNvSpPr>
            <a:spLocks noChangeShapeType="1"/>
          </p:cNvSpPr>
          <p:nvPr/>
        </p:nvSpPr>
        <p:spPr bwMode="auto">
          <a:xfrm>
            <a:off x="762000" y="6248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Text Box 40"/>
          <p:cNvSpPr txBox="1">
            <a:spLocks noChangeArrowheads="1"/>
          </p:cNvSpPr>
          <p:nvPr/>
        </p:nvSpPr>
        <p:spPr bwMode="auto">
          <a:xfrm>
            <a:off x="0" y="121920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GOLF BALL NOT MOVING</a:t>
            </a:r>
          </a:p>
        </p:txBody>
      </p:sp>
      <p:sp>
        <p:nvSpPr>
          <p:cNvPr id="14352" name="Text Box 41"/>
          <p:cNvSpPr txBox="1">
            <a:spLocks noChangeArrowheads="1"/>
          </p:cNvSpPr>
          <p:nvPr/>
        </p:nvSpPr>
        <p:spPr bwMode="auto">
          <a:xfrm>
            <a:off x="0" y="4648200"/>
            <a:ext cx="210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MOVING SKATES</a:t>
            </a:r>
          </a:p>
        </p:txBody>
      </p:sp>
      <p:sp>
        <p:nvSpPr>
          <p:cNvPr id="14353" name="Line 42"/>
          <p:cNvSpPr>
            <a:spLocks noChangeShapeType="1"/>
          </p:cNvSpPr>
          <p:nvPr/>
        </p:nvSpPr>
        <p:spPr bwMode="auto">
          <a:xfrm flipH="1" flipV="1">
            <a:off x="914400" y="5791200"/>
            <a:ext cx="1066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43"/>
          <p:cNvSpPr>
            <a:spLocks noChangeShapeType="1"/>
          </p:cNvSpPr>
          <p:nvPr/>
        </p:nvSpPr>
        <p:spPr bwMode="auto">
          <a:xfrm>
            <a:off x="2133600" y="3124200"/>
            <a:ext cx="304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Text Box 51"/>
          <p:cNvSpPr txBox="1">
            <a:spLocks noChangeArrowheads="1"/>
          </p:cNvSpPr>
          <p:nvPr/>
        </p:nvSpPr>
        <p:spPr bwMode="auto">
          <a:xfrm>
            <a:off x="2438400" y="990600"/>
            <a:ext cx="6430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Objects stops when all forces are balanced</a:t>
            </a:r>
          </a:p>
        </p:txBody>
      </p:sp>
      <p:sp>
        <p:nvSpPr>
          <p:cNvPr id="14356" name="Text Box 52"/>
          <p:cNvSpPr txBox="1">
            <a:spLocks noChangeArrowheads="1"/>
          </p:cNvSpPr>
          <p:nvPr/>
        </p:nvSpPr>
        <p:spPr bwMode="auto">
          <a:xfrm>
            <a:off x="2514600" y="6248400"/>
            <a:ext cx="933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Friction</a:t>
            </a:r>
          </a:p>
        </p:txBody>
      </p:sp>
      <p:sp>
        <p:nvSpPr>
          <p:cNvPr id="14357" name="Line 53"/>
          <p:cNvSpPr>
            <a:spLocks noChangeShapeType="1"/>
          </p:cNvSpPr>
          <p:nvPr/>
        </p:nvSpPr>
        <p:spPr bwMode="auto">
          <a:xfrm flipV="1">
            <a:off x="457200" y="5486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54"/>
          <p:cNvSpPr>
            <a:spLocks noChangeShapeType="1"/>
          </p:cNvSpPr>
          <p:nvPr/>
        </p:nvSpPr>
        <p:spPr bwMode="auto">
          <a:xfrm flipV="1">
            <a:off x="3581400" y="55626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55"/>
          <p:cNvSpPr>
            <a:spLocks noChangeShapeType="1"/>
          </p:cNvSpPr>
          <p:nvPr/>
        </p:nvSpPr>
        <p:spPr bwMode="auto">
          <a:xfrm>
            <a:off x="1295400" y="5486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56"/>
          <p:cNvSpPr>
            <a:spLocks noChangeShapeType="1"/>
          </p:cNvSpPr>
          <p:nvPr/>
        </p:nvSpPr>
        <p:spPr bwMode="auto">
          <a:xfrm>
            <a:off x="3352800" y="548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Line 57"/>
          <p:cNvSpPr>
            <a:spLocks noChangeShapeType="1"/>
          </p:cNvSpPr>
          <p:nvPr/>
        </p:nvSpPr>
        <p:spPr bwMode="auto">
          <a:xfrm>
            <a:off x="6705600" y="1600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Text Box 58"/>
          <p:cNvSpPr txBox="1">
            <a:spLocks noChangeArrowheads="1"/>
          </p:cNvSpPr>
          <p:nvPr/>
        </p:nvSpPr>
        <p:spPr bwMode="auto">
          <a:xfrm>
            <a:off x="7543800" y="3581400"/>
            <a:ext cx="933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Friction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/>
          <p:cNvSpPr>
            <a:spLocks noGrp="1" noChangeArrowheads="1"/>
          </p:cNvSpPr>
          <p:nvPr>
            <p:ph type="title" sz="quarter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FRICTION</a:t>
            </a:r>
          </a:p>
        </p:txBody>
      </p:sp>
      <p:pic>
        <p:nvPicPr>
          <p:cNvPr id="32773" name="Picture 5" descr="MCj0298691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066800"/>
            <a:ext cx="1574800" cy="1808163"/>
          </a:xfrm>
          <a:noFill/>
        </p:spPr>
      </p:pic>
      <p:pic>
        <p:nvPicPr>
          <p:cNvPr id="32775" name="Picture 7" descr="MCj0295273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30506" y="1682095"/>
            <a:ext cx="1277938" cy="1546225"/>
          </a:xfrm>
          <a:noFill/>
        </p:spPr>
      </p:pic>
      <p:pic>
        <p:nvPicPr>
          <p:cNvPr id="32777" name="Picture 9" descr="MCj0286008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1981200"/>
            <a:ext cx="1784350" cy="1731963"/>
          </a:xfrm>
          <a:noFill/>
        </p:spPr>
      </p:pic>
      <p:pic>
        <p:nvPicPr>
          <p:cNvPr id="32779" name="Picture 11" descr="MCj02862060000[1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3886200"/>
            <a:ext cx="1852613" cy="1836738"/>
          </a:xfrm>
          <a:noFill/>
        </p:spPr>
      </p:pic>
      <p:sp>
        <p:nvSpPr>
          <p:cNvPr id="1536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671936B-980A-465C-860B-1BAE8CB85628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32781" name="AutoShape 13"/>
          <p:cNvSpPr>
            <a:spLocks noChangeArrowheads="1"/>
          </p:cNvSpPr>
          <p:nvPr/>
        </p:nvSpPr>
        <p:spPr bwMode="auto">
          <a:xfrm>
            <a:off x="4572000" y="2667000"/>
            <a:ext cx="1905000" cy="15240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2782" name="Picture 14" descr="Click To Downloa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6670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5638800" y="4191000"/>
            <a:ext cx="25304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CARPET</a:t>
            </a:r>
          </a:p>
          <a:p>
            <a:pPr eaLnBrk="1" hangingPunct="1"/>
            <a:r>
              <a:rPr lang="en-US" altLang="en-US" sz="2000" b="1"/>
              <a:t>SIDEWALK</a:t>
            </a:r>
          </a:p>
          <a:p>
            <a:pPr eaLnBrk="1" hangingPunct="1"/>
            <a:r>
              <a:rPr lang="en-US" altLang="en-US" sz="2000" b="1"/>
              <a:t>DIRT SURFACE</a:t>
            </a: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5094075" y="607874"/>
            <a:ext cx="307975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/>
              <a:t>SURFACE WITH LESS</a:t>
            </a:r>
          </a:p>
          <a:p>
            <a:pPr eaLnBrk="1" hangingPunct="1"/>
            <a:r>
              <a:rPr lang="en-US" altLang="en-US" sz="3600" dirty="0"/>
              <a:t> FRICTION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1" grpId="0" animBg="1"/>
      <p:bldP spid="32783" grpId="0"/>
      <p:bldP spid="3278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47188"/>
            <a:ext cx="8991600" cy="970450"/>
          </a:xfrm>
        </p:spPr>
        <p:txBody>
          <a:bodyPr/>
          <a:lstStyle/>
          <a:p>
            <a:r>
              <a:rPr lang="en-US" sz="3600" dirty="0" smtClean="0"/>
              <a:t>Energy – the ability to do work/move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2129465"/>
              </p:ext>
            </p:extLst>
          </p:nvPr>
        </p:nvGraphicFramePr>
        <p:xfrm>
          <a:off x="809625" y="2222500"/>
          <a:ext cx="752475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2375"/>
                <a:gridCol w="37623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Kinetic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Potential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Moving energy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Stored energy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304F-87D2-4E07-9C93-C2696BE76F99}" type="slidenum">
              <a:rPr lang="en-US" altLang="en-US" smtClean="0"/>
              <a:pPr/>
              <a:t>18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143" y="3696095"/>
            <a:ext cx="4285714" cy="31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5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rate of increase </a:t>
            </a:r>
            <a:r>
              <a:rPr lang="en-US" sz="4400" b="1" dirty="0"/>
              <a:t>or</a:t>
            </a:r>
            <a:r>
              <a:rPr lang="en-US" sz="4400" dirty="0"/>
              <a:t> decrease of speed and/or a change in velocity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304F-87D2-4E07-9C93-C2696BE76F99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907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will we learn?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n-US" altLang="en-US" sz="2400" dirty="0" smtClean="0"/>
              <a:t>The students will be able to describe how different forces (friction, gravity, and change in mass) change the motion of the object.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sz="2400" dirty="0" smtClean="0"/>
              <a:t>5.P.1. Understand force, motion and the relationship between them.</a:t>
            </a:r>
          </a:p>
          <a:p>
            <a:pPr eaLnBrk="1" hangingPunct="1"/>
            <a:r>
              <a:rPr lang="en-US" altLang="en-US" sz="2400" dirty="0" smtClean="0"/>
              <a:t>5.P.1.1  Explain how factors such as gravity, friction, and change in mass affect the motion of objects.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C6244DA-6BAE-4F16-9738-10DAA4E61FC1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force or speed of movement; mass in motion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304F-87D2-4E07-9C93-C2696BE76F99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243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Clicker questions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#1  What force opposes (tries to stop) motion?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A)  gravity</a:t>
            </a:r>
          </a:p>
          <a:p>
            <a:pPr eaLnBrk="1" hangingPunct="1"/>
            <a:r>
              <a:rPr lang="en-US" altLang="en-US" dirty="0" smtClean="0"/>
              <a:t>B)  friction</a:t>
            </a:r>
          </a:p>
          <a:p>
            <a:pPr eaLnBrk="1" hangingPunct="1"/>
            <a:r>
              <a:rPr lang="en-US" altLang="en-US" dirty="0" smtClean="0"/>
              <a:t>C)  inertia</a:t>
            </a:r>
          </a:p>
          <a:p>
            <a:pPr eaLnBrk="1" hangingPunct="1"/>
            <a:r>
              <a:rPr lang="en-US" altLang="en-US" dirty="0" smtClean="0"/>
              <a:t>D)  momentum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F59B495-DD05-4603-932D-8747EF992386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Clicker questions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#2  Which surface would have the MOST friction?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A)  a smooth road</a:t>
            </a:r>
          </a:p>
          <a:p>
            <a:pPr eaLnBrk="1" hangingPunct="1"/>
            <a:r>
              <a:rPr lang="en-US" altLang="en-US" dirty="0" smtClean="0"/>
              <a:t>B)  an icy sidewalk</a:t>
            </a:r>
          </a:p>
          <a:p>
            <a:pPr eaLnBrk="1" hangingPunct="1"/>
            <a:r>
              <a:rPr lang="en-US" altLang="en-US" dirty="0" smtClean="0"/>
              <a:t>C)  a tile floor</a:t>
            </a:r>
          </a:p>
          <a:p>
            <a:pPr eaLnBrk="1" hangingPunct="1"/>
            <a:r>
              <a:rPr lang="en-US" altLang="en-US" dirty="0" smtClean="0"/>
              <a:t>D)  a grass field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6D8C4B1-B3B9-48DE-932A-3EBC00CA2893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Clicker questions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#3  Which of the following is an example of a balanced force?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A)  When you sit on the ground, gravity pulls you down, but the floor pushes you up</a:t>
            </a:r>
          </a:p>
          <a:p>
            <a:pPr eaLnBrk="1" hangingPunct="1"/>
            <a:r>
              <a:rPr lang="en-US" altLang="en-US" dirty="0" smtClean="0"/>
              <a:t>B)  When a truck takes off from a stoplight and overcomes the force of gravity.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A13444-525D-4035-B1EE-B6DD0A1C5AC2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Clicker questions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en-US" sz="2800" dirty="0" smtClean="0"/>
              <a:t>#4  Which of the following statements about gravity is true?</a:t>
            </a:r>
          </a:p>
          <a:p>
            <a:pPr eaLnBrk="1" hangingPunct="1"/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A)  Gravity is a force that pushes us towards the ground.</a:t>
            </a:r>
          </a:p>
          <a:p>
            <a:pPr eaLnBrk="1" hangingPunct="1"/>
            <a:r>
              <a:rPr lang="en-US" altLang="en-US" sz="2800" dirty="0" smtClean="0"/>
              <a:t>B)  Gravity is a force that pushes us upwards.</a:t>
            </a:r>
          </a:p>
          <a:p>
            <a:pPr eaLnBrk="1" hangingPunct="1"/>
            <a:r>
              <a:rPr lang="en-US" altLang="en-US" sz="2800" dirty="0" smtClean="0"/>
              <a:t>C)  Gravity is a force that pulls us toward the ground.</a:t>
            </a:r>
          </a:p>
          <a:p>
            <a:pPr eaLnBrk="1" hangingPunct="1"/>
            <a:r>
              <a:rPr lang="en-US" altLang="en-US" sz="2800" dirty="0" smtClean="0"/>
              <a:t>D)  Gravity is a force that pulls us upwards.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D0F4F17-EDB3-46BC-9AE5-621901185716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an object's change in position relative to a reference point over a period of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304F-87D2-4E07-9C93-C2696BE76F99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902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274638"/>
            <a:ext cx="4495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PUSH OR PULL = FORCE</a:t>
            </a:r>
          </a:p>
        </p:txBody>
      </p:sp>
      <p:pic>
        <p:nvPicPr>
          <p:cNvPr id="2054" name="Picture 6" descr="Click To Download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9400" y="1981200"/>
            <a:ext cx="1219200" cy="1219200"/>
          </a:xfrm>
        </p:spPr>
      </p:pic>
      <p:pic>
        <p:nvPicPr>
          <p:cNvPr id="2059" name="Picture 11" descr="j030148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752600"/>
            <a:ext cx="2209800" cy="1644650"/>
          </a:xfrm>
        </p:spPr>
      </p:pic>
      <p:pic>
        <p:nvPicPr>
          <p:cNvPr id="2066" name="Picture 18" descr="MPj0408859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4724400"/>
            <a:ext cx="1817688" cy="1828800"/>
          </a:xfrm>
          <a:noFill/>
        </p:spPr>
      </p:pic>
      <p:pic>
        <p:nvPicPr>
          <p:cNvPr id="2063" name="Picture 15" descr="MPj04024150000[1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0" y="3048000"/>
            <a:ext cx="2133600" cy="2133600"/>
          </a:xfrm>
          <a:noFill/>
        </p:spPr>
      </p:pic>
      <p:sp>
        <p:nvSpPr>
          <p:cNvPr id="4098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36EBD2-B64A-4C11-90FE-0BEBE5E6AA76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pic>
        <p:nvPicPr>
          <p:cNvPr id="2064" name="Picture 16" descr="Click To Downlo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052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8" name="Picture 20" descr="Click To Downlo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0292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5" name="Picture 27" descr="j030148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562600"/>
            <a:ext cx="14478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6" name="Picture 28" descr="MPj04088590000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752600"/>
            <a:ext cx="11366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7" name="Picture 29" descr="MPj04024150000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8" name="Picture 30" descr="MCj01052060000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838200"/>
            <a:ext cx="18478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3" name="Picture 25" descr="MCj01052060000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81200"/>
            <a:ext cx="18478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4" name="Picture 26" descr="MCj01052060000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867400"/>
            <a:ext cx="18478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7277E-6 L -0.25 4.47277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-3.29085E-6 L -0.24166 -3.29085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3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5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27" dur="2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29" dur="2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3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-9.84936E-7 L -0.225 -9.84936E-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37" dur="2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0.20729 0.0020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65" y="93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41" dur="2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L 0.13229 0.0020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15" y="93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rAng="0" ptsTypes="">
                                      <p:cBhvr>
                                        <p:cTn id="45" dur="20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2.22222E-6 L 0.1823 0.00208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15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Two Types of Forces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809997" y="1747120"/>
            <a:ext cx="7524003" cy="363651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dirty="0" smtClean="0"/>
              <a:t>Balanced forces = they balance each other out, so there is no change in motion</a:t>
            </a:r>
          </a:p>
          <a:p>
            <a:pPr marL="0" indent="0" eaLnBrk="1" hangingPunct="1">
              <a:buNone/>
            </a:pPr>
            <a:r>
              <a:rPr lang="en-US" altLang="en-US" sz="2400" dirty="0" smtClean="0"/>
              <a:t>Unbalanced forces = one force is stronger than the other, so motion occurs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4C039DD-3F2D-44F4-808B-E2F81225B8DF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pic>
        <p:nvPicPr>
          <p:cNvPr id="5126" name="Picture 6" descr="http://cf067b.medialib.glogster.com/media/ed/ededbc5f93220b277f52512cf6401de0ec18e6eba9b85bd4cb40520ad7a50a40/balanced-force-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301460"/>
            <a:ext cx="5362575" cy="21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Balanced Forces</a:t>
            </a:r>
          </a:p>
        </p:txBody>
      </p:sp>
      <p:sp>
        <p:nvSpPr>
          <p:cNvPr id="614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A8BD34B-184F-4803-B1B5-CAE634364BED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1371600" y="1905000"/>
            <a:ext cx="990600" cy="9906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9" name="Rectangle 9"/>
          <p:cNvSpPr>
            <a:spLocks noChangeArrowheads="1"/>
          </p:cNvSpPr>
          <p:nvPr/>
        </p:nvSpPr>
        <p:spPr bwMode="auto">
          <a:xfrm>
            <a:off x="2743200" y="1676400"/>
            <a:ext cx="5943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/>
              <a:t>BALANCED FORCES</a:t>
            </a:r>
          </a:p>
          <a:p>
            <a:pPr eaLnBrk="1" hangingPunct="1"/>
            <a:r>
              <a:rPr lang="en-US" altLang="en-US" sz="2800" dirty="0" smtClean="0"/>
              <a:t>SAME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Net force</a:t>
            </a:r>
            <a:endParaRPr lang="en-US" altLang="en-US" sz="2800" dirty="0"/>
          </a:p>
          <a:p>
            <a:pPr eaLnBrk="1" hangingPunct="1"/>
            <a:r>
              <a:rPr lang="en-US" altLang="en-US" sz="2800" dirty="0" smtClean="0"/>
              <a:t>No change in motion</a:t>
            </a:r>
            <a:endParaRPr lang="en-US" altLang="en-US" sz="2800" dirty="0"/>
          </a:p>
        </p:txBody>
      </p:sp>
      <p:sp>
        <p:nvSpPr>
          <p:cNvPr id="44042" name="AutoShape 10"/>
          <p:cNvSpPr>
            <a:spLocks noChangeArrowheads="1"/>
          </p:cNvSpPr>
          <p:nvPr/>
        </p:nvSpPr>
        <p:spPr bwMode="auto">
          <a:xfrm>
            <a:off x="5791200" y="4114800"/>
            <a:ext cx="990600" cy="9906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2" name="Rectangle 14"/>
          <p:cNvSpPr>
            <a:spLocks noChangeArrowheads="1"/>
          </p:cNvSpPr>
          <p:nvPr/>
        </p:nvSpPr>
        <p:spPr bwMode="auto">
          <a:xfrm>
            <a:off x="304800" y="3581400"/>
            <a:ext cx="5334000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dirty="0"/>
              <a:t>UNBALANCED FORCES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800" dirty="0"/>
              <a:t>One force is stronger than the other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800" dirty="0"/>
              <a:t>Change in motion</a:t>
            </a:r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 flipH="1">
            <a:off x="6879865" y="5105400"/>
            <a:ext cx="43533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8"/>
          <p:cNvSpPr>
            <a:spLocks noChangeShapeType="1"/>
          </p:cNvSpPr>
          <p:nvPr/>
        </p:nvSpPr>
        <p:spPr bwMode="auto">
          <a:xfrm>
            <a:off x="1828800" y="144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>
            <a:off x="5943600" y="4876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20"/>
          <p:cNvSpPr>
            <a:spLocks noChangeShapeType="1"/>
          </p:cNvSpPr>
          <p:nvPr/>
        </p:nvSpPr>
        <p:spPr bwMode="auto">
          <a:xfrm flipH="1" flipV="1">
            <a:off x="18288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962400" y="4876800"/>
            <a:ext cx="1981200" cy="692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6" dur="2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44444E-6 L -0.25 -4.44444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10" dur="20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2" grpId="0" animBg="1"/>
      <p:bldP spid="44047" grpId="0" animBg="1"/>
      <p:bldP spid="440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0484" name="Picture 4" descr="j027888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219200"/>
            <a:ext cx="2209800" cy="2209800"/>
          </a:xfrm>
          <a:noFill/>
        </p:spPr>
      </p:pic>
      <p:pic>
        <p:nvPicPr>
          <p:cNvPr id="20508" name="Picture 28" descr="MCj0235391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4648200"/>
            <a:ext cx="1689100" cy="1785938"/>
          </a:xfrm>
          <a:noFill/>
        </p:spPr>
      </p:pic>
      <p:pic>
        <p:nvPicPr>
          <p:cNvPr id="20512" name="Picture 32" descr="j030295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9400" y="3733800"/>
            <a:ext cx="1995488" cy="2797175"/>
          </a:xfrm>
          <a:noFill/>
        </p:spPr>
      </p:pic>
      <p:sp>
        <p:nvSpPr>
          <p:cNvPr id="717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1D5EAC7-BA02-4A05-AF71-522D08892F30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4572000" y="2590800"/>
            <a:ext cx="1524000" cy="68580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 rot="10800000">
            <a:off x="5943600" y="2667000"/>
            <a:ext cx="304800" cy="457200"/>
          </a:xfrm>
          <a:custGeom>
            <a:avLst/>
            <a:gdLst>
              <a:gd name="T0" fmla="*/ 428221154 w 21600"/>
              <a:gd name="T1" fmla="*/ 0 h 21600"/>
              <a:gd name="T2" fmla="*/ 107055345 w 21600"/>
              <a:gd name="T3" fmla="*/ 2147483647 h 21600"/>
              <a:gd name="T4" fmla="*/ 428221154 w 21600"/>
              <a:gd name="T5" fmla="*/ 1083935803 h 21600"/>
              <a:gd name="T6" fmla="*/ 74938755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Freeform 12"/>
          <p:cNvSpPr>
            <a:spLocks/>
          </p:cNvSpPr>
          <p:nvPr/>
        </p:nvSpPr>
        <p:spPr bwMode="auto">
          <a:xfrm>
            <a:off x="6400800" y="2743200"/>
            <a:ext cx="350838" cy="288925"/>
          </a:xfrm>
          <a:custGeom>
            <a:avLst/>
            <a:gdLst>
              <a:gd name="T0" fmla="*/ 2147483647 w 221"/>
              <a:gd name="T1" fmla="*/ 2147483647 h 182"/>
              <a:gd name="T2" fmla="*/ 2147483647 w 221"/>
              <a:gd name="T3" fmla="*/ 2147483647 h 182"/>
              <a:gd name="T4" fmla="*/ 2147483647 w 221"/>
              <a:gd name="T5" fmla="*/ 2147483647 h 182"/>
              <a:gd name="T6" fmla="*/ 2147483647 w 221"/>
              <a:gd name="T7" fmla="*/ 2147483647 h 182"/>
              <a:gd name="T8" fmla="*/ 2147483647 w 221"/>
              <a:gd name="T9" fmla="*/ 2147483647 h 182"/>
              <a:gd name="T10" fmla="*/ 2147483647 w 221"/>
              <a:gd name="T11" fmla="*/ 2147483647 h 182"/>
              <a:gd name="T12" fmla="*/ 2147483647 w 221"/>
              <a:gd name="T13" fmla="*/ 2147483647 h 182"/>
              <a:gd name="T14" fmla="*/ 2147483647 w 221"/>
              <a:gd name="T15" fmla="*/ 2147483647 h 182"/>
              <a:gd name="T16" fmla="*/ 2147483647 w 221"/>
              <a:gd name="T17" fmla="*/ 2147483647 h 182"/>
              <a:gd name="T18" fmla="*/ 2147483647 w 221"/>
              <a:gd name="T19" fmla="*/ 2147483647 h 18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21"/>
              <a:gd name="T31" fmla="*/ 0 h 182"/>
              <a:gd name="T32" fmla="*/ 221 w 221"/>
              <a:gd name="T33" fmla="*/ 182 h 18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21" h="182">
                <a:moveTo>
                  <a:pt x="68" y="60"/>
                </a:moveTo>
                <a:cubicBezTo>
                  <a:pt x="80" y="118"/>
                  <a:pt x="79" y="162"/>
                  <a:pt x="138" y="182"/>
                </a:cubicBezTo>
                <a:cubicBezTo>
                  <a:pt x="140" y="182"/>
                  <a:pt x="221" y="173"/>
                  <a:pt x="164" y="138"/>
                </a:cubicBezTo>
                <a:cubicBezTo>
                  <a:pt x="147" y="127"/>
                  <a:pt x="123" y="133"/>
                  <a:pt x="103" y="130"/>
                </a:cubicBezTo>
                <a:cubicBezTo>
                  <a:pt x="106" y="107"/>
                  <a:pt x="98" y="79"/>
                  <a:pt x="112" y="60"/>
                </a:cubicBezTo>
                <a:cubicBezTo>
                  <a:pt x="119" y="50"/>
                  <a:pt x="140" y="58"/>
                  <a:pt x="147" y="68"/>
                </a:cubicBezTo>
                <a:cubicBezTo>
                  <a:pt x="166" y="93"/>
                  <a:pt x="118" y="102"/>
                  <a:pt x="112" y="103"/>
                </a:cubicBezTo>
                <a:cubicBezTo>
                  <a:pt x="83" y="107"/>
                  <a:pt x="53" y="112"/>
                  <a:pt x="24" y="112"/>
                </a:cubicBezTo>
                <a:cubicBezTo>
                  <a:pt x="0" y="112"/>
                  <a:pt x="71" y="106"/>
                  <a:pt x="94" y="103"/>
                </a:cubicBezTo>
                <a:cubicBezTo>
                  <a:pt x="107" y="0"/>
                  <a:pt x="103" y="11"/>
                  <a:pt x="103" y="13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AutoShape 14"/>
          <p:cNvSpPr>
            <a:spLocks noChangeArrowheads="1"/>
          </p:cNvSpPr>
          <p:nvPr/>
        </p:nvSpPr>
        <p:spPr bwMode="auto">
          <a:xfrm>
            <a:off x="8458200" y="6019800"/>
            <a:ext cx="533400" cy="228600"/>
          </a:xfrm>
          <a:custGeom>
            <a:avLst/>
            <a:gdLst>
              <a:gd name="T0" fmla="*/ 2147483647 w 21600"/>
              <a:gd name="T1" fmla="*/ 0 h 21600"/>
              <a:gd name="T2" fmla="*/ 1176247328 w 21600"/>
              <a:gd name="T3" fmla="*/ 39681485 h 21600"/>
              <a:gd name="T4" fmla="*/ 0 w 21600"/>
              <a:gd name="T5" fmla="*/ 135491975 h 21600"/>
              <a:gd name="T6" fmla="*/ 1176247328 w 21600"/>
              <a:gd name="T7" fmla="*/ 231302392 h 21600"/>
              <a:gd name="T8" fmla="*/ 2147483647 w 21600"/>
              <a:gd name="T9" fmla="*/ 270983951 h 21600"/>
              <a:gd name="T10" fmla="*/ 2147483647 w 21600"/>
              <a:gd name="T11" fmla="*/ 231302392 h 21600"/>
              <a:gd name="T12" fmla="*/ 2147483647 w 21600"/>
              <a:gd name="T13" fmla="*/ 135491975 h 21600"/>
              <a:gd name="T14" fmla="*/ 2147483647 w 21600"/>
              <a:gd name="T15" fmla="*/ 3968148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AutoShape 17"/>
          <p:cNvSpPr>
            <a:spLocks noChangeArrowheads="1"/>
          </p:cNvSpPr>
          <p:nvPr/>
        </p:nvSpPr>
        <p:spPr bwMode="auto">
          <a:xfrm>
            <a:off x="8382000" y="5943600"/>
            <a:ext cx="533400" cy="76200"/>
          </a:xfrm>
          <a:custGeom>
            <a:avLst/>
            <a:gdLst>
              <a:gd name="T0" fmla="*/ 2147483647 w 21600"/>
              <a:gd name="T1" fmla="*/ 0 h 21600"/>
              <a:gd name="T2" fmla="*/ 1176247328 w 21600"/>
              <a:gd name="T3" fmla="*/ 489881 h 21600"/>
              <a:gd name="T4" fmla="*/ 0 w 21600"/>
              <a:gd name="T5" fmla="*/ 1672738 h 21600"/>
              <a:gd name="T6" fmla="*/ 1176247328 w 21600"/>
              <a:gd name="T7" fmla="*/ 2855605 h 21600"/>
              <a:gd name="T8" fmla="*/ 2147483647 w 21600"/>
              <a:gd name="T9" fmla="*/ 3345487 h 21600"/>
              <a:gd name="T10" fmla="*/ 2147483647 w 21600"/>
              <a:gd name="T11" fmla="*/ 2855605 h 21600"/>
              <a:gd name="T12" fmla="*/ 2147483647 w 21600"/>
              <a:gd name="T13" fmla="*/ 1672738 h 21600"/>
              <a:gd name="T14" fmla="*/ 2147483647 w 21600"/>
              <a:gd name="T15" fmla="*/ 48988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AutoShape 18"/>
          <p:cNvSpPr>
            <a:spLocks noChangeArrowheads="1"/>
          </p:cNvSpPr>
          <p:nvPr/>
        </p:nvSpPr>
        <p:spPr bwMode="auto">
          <a:xfrm>
            <a:off x="4191000" y="3276600"/>
            <a:ext cx="42672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00" name="Freeform 20"/>
          <p:cNvSpPr>
            <a:spLocks/>
          </p:cNvSpPr>
          <p:nvPr/>
        </p:nvSpPr>
        <p:spPr bwMode="auto">
          <a:xfrm>
            <a:off x="8534400" y="3429000"/>
            <a:ext cx="292100" cy="2820988"/>
          </a:xfrm>
          <a:custGeom>
            <a:avLst/>
            <a:gdLst>
              <a:gd name="T0" fmla="*/ 2147483647 w 232"/>
              <a:gd name="T1" fmla="*/ 0 h 2209"/>
              <a:gd name="T2" fmla="*/ 2147483647 w 232"/>
              <a:gd name="T3" fmla="*/ 2147483647 h 2209"/>
              <a:gd name="T4" fmla="*/ 2147483647 w 232"/>
              <a:gd name="T5" fmla="*/ 2147483647 h 2209"/>
              <a:gd name="T6" fmla="*/ 2147483647 w 232"/>
              <a:gd name="T7" fmla="*/ 2147483647 h 2209"/>
              <a:gd name="T8" fmla="*/ 2147483647 w 232"/>
              <a:gd name="T9" fmla="*/ 2147483647 h 2209"/>
              <a:gd name="T10" fmla="*/ 2147483647 w 232"/>
              <a:gd name="T11" fmla="*/ 2147483647 h 22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2"/>
              <a:gd name="T19" fmla="*/ 0 h 2209"/>
              <a:gd name="T20" fmla="*/ 232 w 232"/>
              <a:gd name="T21" fmla="*/ 2209 h 220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2" h="2209">
                <a:moveTo>
                  <a:pt x="4" y="0"/>
                </a:moveTo>
                <a:cubicBezTo>
                  <a:pt x="18" y="46"/>
                  <a:pt x="23" y="93"/>
                  <a:pt x="30" y="140"/>
                </a:cubicBezTo>
                <a:cubicBezTo>
                  <a:pt x="48" y="527"/>
                  <a:pt x="0" y="918"/>
                  <a:pt x="65" y="1301"/>
                </a:cubicBezTo>
                <a:cubicBezTo>
                  <a:pt x="68" y="1586"/>
                  <a:pt x="50" y="1872"/>
                  <a:pt x="73" y="2156"/>
                </a:cubicBezTo>
                <a:cubicBezTo>
                  <a:pt x="77" y="2209"/>
                  <a:pt x="168" y="2123"/>
                  <a:pt x="187" y="2086"/>
                </a:cubicBezTo>
                <a:cubicBezTo>
                  <a:pt x="232" y="2000"/>
                  <a:pt x="213" y="1883"/>
                  <a:pt x="213" y="179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Freeform 24"/>
          <p:cNvSpPr>
            <a:spLocks/>
          </p:cNvSpPr>
          <p:nvPr/>
        </p:nvSpPr>
        <p:spPr bwMode="auto">
          <a:xfrm>
            <a:off x="6096000" y="2895600"/>
            <a:ext cx="2447925" cy="742950"/>
          </a:xfrm>
          <a:custGeom>
            <a:avLst/>
            <a:gdLst>
              <a:gd name="T0" fmla="*/ 2147483647 w 1302"/>
              <a:gd name="T1" fmla="*/ 2147483647 h 468"/>
              <a:gd name="T2" fmla="*/ 2147483647 w 1302"/>
              <a:gd name="T3" fmla="*/ 2147483647 h 468"/>
              <a:gd name="T4" fmla="*/ 2147483647 w 1302"/>
              <a:gd name="T5" fmla="*/ 2147483647 h 468"/>
              <a:gd name="T6" fmla="*/ 0 w 1302"/>
              <a:gd name="T7" fmla="*/ 2147483647 h 468"/>
              <a:gd name="T8" fmla="*/ 2147483647 w 1302"/>
              <a:gd name="T9" fmla="*/ 0 h 468"/>
              <a:gd name="T10" fmla="*/ 2147483647 w 1302"/>
              <a:gd name="T11" fmla="*/ 2147483647 h 468"/>
              <a:gd name="T12" fmla="*/ 2147483647 w 1302"/>
              <a:gd name="T13" fmla="*/ 2147483647 h 468"/>
              <a:gd name="T14" fmla="*/ 2147483647 w 1302"/>
              <a:gd name="T15" fmla="*/ 2147483647 h 468"/>
              <a:gd name="T16" fmla="*/ 2147483647 w 1302"/>
              <a:gd name="T17" fmla="*/ 2147483647 h 4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02"/>
              <a:gd name="T28" fmla="*/ 0 h 468"/>
              <a:gd name="T29" fmla="*/ 1302 w 1302"/>
              <a:gd name="T30" fmla="*/ 468 h 46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02" h="468">
                <a:moveTo>
                  <a:pt x="135" y="54"/>
                </a:moveTo>
                <a:cubicBezTo>
                  <a:pt x="124" y="143"/>
                  <a:pt x="138" y="143"/>
                  <a:pt x="54" y="126"/>
                </a:cubicBezTo>
                <a:cubicBezTo>
                  <a:pt x="42" y="108"/>
                  <a:pt x="30" y="90"/>
                  <a:pt x="18" y="72"/>
                </a:cubicBezTo>
                <a:cubicBezTo>
                  <a:pt x="12" y="63"/>
                  <a:pt x="0" y="45"/>
                  <a:pt x="0" y="45"/>
                </a:cubicBezTo>
                <a:cubicBezTo>
                  <a:pt x="7" y="17"/>
                  <a:pt x="0" y="0"/>
                  <a:pt x="36" y="0"/>
                </a:cubicBezTo>
                <a:cubicBezTo>
                  <a:pt x="423" y="0"/>
                  <a:pt x="810" y="6"/>
                  <a:pt x="1197" y="9"/>
                </a:cubicBezTo>
                <a:cubicBezTo>
                  <a:pt x="1217" y="39"/>
                  <a:pt x="1240" y="47"/>
                  <a:pt x="1251" y="81"/>
                </a:cubicBezTo>
                <a:cubicBezTo>
                  <a:pt x="1264" y="300"/>
                  <a:pt x="1249" y="174"/>
                  <a:pt x="1287" y="288"/>
                </a:cubicBezTo>
                <a:cubicBezTo>
                  <a:pt x="1302" y="390"/>
                  <a:pt x="1296" y="330"/>
                  <a:pt x="1296" y="4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Freeform 27"/>
          <p:cNvSpPr>
            <a:spLocks/>
          </p:cNvSpPr>
          <p:nvPr/>
        </p:nvSpPr>
        <p:spPr bwMode="auto">
          <a:xfrm>
            <a:off x="8458200" y="2971800"/>
            <a:ext cx="533400" cy="5029200"/>
          </a:xfrm>
          <a:custGeom>
            <a:avLst/>
            <a:gdLst>
              <a:gd name="T0" fmla="*/ 2147483647 w 232"/>
              <a:gd name="T1" fmla="*/ 0 h 2209"/>
              <a:gd name="T2" fmla="*/ 2147483647 w 232"/>
              <a:gd name="T3" fmla="*/ 2147483647 h 2209"/>
              <a:gd name="T4" fmla="*/ 2147483647 w 232"/>
              <a:gd name="T5" fmla="*/ 2147483647 h 2209"/>
              <a:gd name="T6" fmla="*/ 2147483647 w 232"/>
              <a:gd name="T7" fmla="*/ 2147483647 h 2209"/>
              <a:gd name="T8" fmla="*/ 2147483647 w 232"/>
              <a:gd name="T9" fmla="*/ 2147483647 h 2209"/>
              <a:gd name="T10" fmla="*/ 2147483647 w 232"/>
              <a:gd name="T11" fmla="*/ 2147483647 h 22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2"/>
              <a:gd name="T19" fmla="*/ 0 h 2209"/>
              <a:gd name="T20" fmla="*/ 232 w 232"/>
              <a:gd name="T21" fmla="*/ 2209 h 220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2" h="2209">
                <a:moveTo>
                  <a:pt x="4" y="0"/>
                </a:moveTo>
                <a:cubicBezTo>
                  <a:pt x="18" y="46"/>
                  <a:pt x="23" y="93"/>
                  <a:pt x="30" y="140"/>
                </a:cubicBezTo>
                <a:cubicBezTo>
                  <a:pt x="48" y="527"/>
                  <a:pt x="0" y="918"/>
                  <a:pt x="65" y="1301"/>
                </a:cubicBezTo>
                <a:cubicBezTo>
                  <a:pt x="68" y="1586"/>
                  <a:pt x="50" y="1872"/>
                  <a:pt x="73" y="2156"/>
                </a:cubicBezTo>
                <a:cubicBezTo>
                  <a:pt x="77" y="2209"/>
                  <a:pt x="168" y="2123"/>
                  <a:pt x="187" y="2086"/>
                </a:cubicBezTo>
                <a:cubicBezTo>
                  <a:pt x="232" y="2000"/>
                  <a:pt x="213" y="1883"/>
                  <a:pt x="213" y="1798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Text Box 34"/>
          <p:cNvSpPr txBox="1">
            <a:spLocks noChangeArrowheads="1"/>
          </p:cNvSpPr>
          <p:nvPr/>
        </p:nvSpPr>
        <p:spPr bwMode="auto">
          <a:xfrm>
            <a:off x="3124200" y="16002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UNBALANCED FORCES</a:t>
            </a:r>
          </a:p>
        </p:txBody>
      </p:sp>
      <p:sp>
        <p:nvSpPr>
          <p:cNvPr id="20515" name="Line 35"/>
          <p:cNvSpPr>
            <a:spLocks noChangeShapeType="1"/>
          </p:cNvSpPr>
          <p:nvPr/>
        </p:nvSpPr>
        <p:spPr bwMode="auto">
          <a:xfrm flipH="1" flipV="1">
            <a:off x="2819400" y="3810000"/>
            <a:ext cx="1981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6" name="Line 36"/>
          <p:cNvSpPr>
            <a:spLocks noChangeShapeType="1"/>
          </p:cNvSpPr>
          <p:nvPr/>
        </p:nvSpPr>
        <p:spPr bwMode="auto">
          <a:xfrm flipH="1" flipV="1">
            <a:off x="4876800" y="34290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>
            <a:off x="8305800" y="3657600"/>
            <a:ext cx="0" cy="2286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Line 38"/>
          <p:cNvSpPr>
            <a:spLocks noChangeShapeType="1"/>
          </p:cNvSpPr>
          <p:nvPr/>
        </p:nvSpPr>
        <p:spPr bwMode="auto">
          <a:xfrm flipV="1">
            <a:off x="2590800" y="54102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9" name="Line 39"/>
          <p:cNvSpPr>
            <a:spLocks noChangeShapeType="1"/>
          </p:cNvSpPr>
          <p:nvPr/>
        </p:nvSpPr>
        <p:spPr bwMode="auto">
          <a:xfrm flipH="1" flipV="1">
            <a:off x="533400" y="1600200"/>
            <a:ext cx="1066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Line 40"/>
          <p:cNvSpPr>
            <a:spLocks noChangeShapeType="1"/>
          </p:cNvSpPr>
          <p:nvPr/>
        </p:nvSpPr>
        <p:spPr bwMode="auto">
          <a:xfrm flipV="1">
            <a:off x="2514600" y="25908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6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8" dur="2000" fill="hold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10" dur="20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33372  E" pathEditMode="relative" ptsTypes="">
                                      <p:cBhvr>
                                        <p:cTn id="14" dur="20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16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18" dur="2000" fill="hold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33333  E" pathEditMode="relative" ptsTypes="">
                                      <p:cBhvr>
                                        <p:cTn id="20" dur="200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22" dur="2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24" dur="2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26" dur="20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33372  E" pathEditMode="relative" ptsTypes="">
                                      <p:cBhvr>
                                        <p:cTn id="28" dur="2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33333  E" pathEditMode="relative" ptsTypes="">
                                      <p:cBhvr>
                                        <p:cTn id="30" dur="2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34" dur="20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36" dur="2000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38" dur="2000" fill="hold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205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42" dur="2000" fill="hold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nimBg="1"/>
      <p:bldP spid="20490" grpId="0" animBg="1"/>
      <p:bldP spid="20492" grpId="0" animBg="1"/>
      <p:bldP spid="20494" grpId="0" animBg="1"/>
      <p:bldP spid="20497" grpId="0" animBg="1"/>
      <p:bldP spid="20500" grpId="0" animBg="1"/>
      <p:bldP spid="20504" grpId="0" animBg="1"/>
      <p:bldP spid="20515" grpId="0" animBg="1"/>
      <p:bldP spid="20516" grpId="0" animBg="1"/>
      <p:bldP spid="20517" grpId="0" animBg="1"/>
      <p:bldP spid="20518" grpId="0" animBg="1"/>
      <p:bldP spid="20519" grpId="0" animBg="1"/>
      <p:bldP spid="205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Balanced or Unbalanced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Sometimes forces are shown with vectors (arrows).  A longer arrow means a greater force.</a:t>
            </a:r>
          </a:p>
          <a:p>
            <a:r>
              <a:rPr lang="en-US" altLang="en-US" smtClean="0"/>
              <a:t>Pictured below:</a:t>
            </a:r>
          </a:p>
          <a:p>
            <a:r>
              <a:rPr lang="en-US" altLang="en-US" smtClean="0"/>
              <a:t>Balanced or unbalanced?</a:t>
            </a:r>
          </a:p>
          <a:p>
            <a:r>
              <a:rPr lang="en-US" altLang="en-US" smtClean="0"/>
              <a:t>Which direction would the object move?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EFDA3E7-F0EB-4D80-8149-A5C90F1D09CB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28800" y="5562600"/>
            <a:ext cx="2057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334000" y="55626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Magnetic Disk 8"/>
          <p:cNvSpPr/>
          <p:nvPr/>
        </p:nvSpPr>
        <p:spPr>
          <a:xfrm>
            <a:off x="4267200" y="5257800"/>
            <a:ext cx="762000" cy="8382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Net Force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800" dirty="0" smtClean="0"/>
              <a:t>When more than 1 force acts on an object, the forces combine to form a net force.</a:t>
            </a:r>
          </a:p>
          <a:p>
            <a:pPr marL="0" indent="0">
              <a:buNone/>
            </a:pPr>
            <a:r>
              <a:rPr lang="en-US" altLang="en-US" sz="2800" dirty="0" smtClean="0"/>
              <a:t>*opposite direction:  subtract the </a:t>
            </a:r>
            <a:r>
              <a:rPr lang="en-US" altLang="en-US" sz="2800" dirty="0" err="1" smtClean="0"/>
              <a:t>Newtons</a:t>
            </a:r>
            <a:endParaRPr lang="en-US" altLang="en-US" sz="2800" dirty="0" smtClean="0"/>
          </a:p>
          <a:p>
            <a:pPr marL="0" indent="0">
              <a:buNone/>
            </a:pPr>
            <a:r>
              <a:rPr lang="en-US" altLang="en-US" sz="2800" dirty="0" smtClean="0"/>
              <a:t>*same direction:  add the </a:t>
            </a:r>
            <a:r>
              <a:rPr lang="en-US" altLang="en-US" sz="2800" dirty="0" err="1" smtClean="0"/>
              <a:t>Newtons</a:t>
            </a:r>
            <a:endParaRPr lang="en-US" altLang="en-US" sz="2800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2C707C7-8028-4299-9DA8-B4260302B129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1805</TotalTime>
  <Words>633</Words>
  <Application>Microsoft Office PowerPoint</Application>
  <PresentationFormat>On-screen Show (4:3)</PresentationFormat>
  <Paragraphs>139</Paragraphs>
  <Slides>24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Century Gothic</vt:lpstr>
      <vt:lpstr>Trebuchet MS</vt:lpstr>
      <vt:lpstr>Wingdings 2</vt:lpstr>
      <vt:lpstr>Quotable</vt:lpstr>
      <vt:lpstr>Force, Motion,        and Design</vt:lpstr>
      <vt:lpstr>What will we learn?</vt:lpstr>
      <vt:lpstr>Motion</vt:lpstr>
      <vt:lpstr>PUSH OR PULL = FORCE</vt:lpstr>
      <vt:lpstr>Two Types of Forces</vt:lpstr>
      <vt:lpstr>Balanced Forces</vt:lpstr>
      <vt:lpstr>PowerPoint Presentation</vt:lpstr>
      <vt:lpstr>Balanced or Unbalanced</vt:lpstr>
      <vt:lpstr>Net Force</vt:lpstr>
      <vt:lpstr>Practice Calculating Net Force</vt:lpstr>
      <vt:lpstr>Practice Calculating Net Force</vt:lpstr>
      <vt:lpstr>What is gravity? FORCE OF GRAVITY=GROUND FORCE</vt:lpstr>
      <vt:lpstr>Gravity continues pulling</vt:lpstr>
      <vt:lpstr>FALLING OBJECTS</vt:lpstr>
      <vt:lpstr>Why do things eventually slow down or stop moving.</vt:lpstr>
      <vt:lpstr>FRICTION OPPOSES MOTION</vt:lpstr>
      <vt:lpstr>FRICTION</vt:lpstr>
      <vt:lpstr>Energy – the ability to do work/move</vt:lpstr>
      <vt:lpstr>Acceleration</vt:lpstr>
      <vt:lpstr>Momentum</vt:lpstr>
      <vt:lpstr>Clicker questions</vt:lpstr>
      <vt:lpstr>Clicker questions</vt:lpstr>
      <vt:lpstr>Clicker questions</vt:lpstr>
      <vt:lpstr>Clicker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PUSH = FORCE</dc:title>
  <dc:creator>Familia Gaspar Guerrero</dc:creator>
  <cp:lastModifiedBy>sguerrero</cp:lastModifiedBy>
  <cp:revision>72</cp:revision>
  <dcterms:created xsi:type="dcterms:W3CDTF">2006-12-31T17:11:40Z</dcterms:created>
  <dcterms:modified xsi:type="dcterms:W3CDTF">2015-10-05T12:01:37Z</dcterms:modified>
</cp:coreProperties>
</file>