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60" r:id="rId3"/>
    <p:sldId id="267" r:id="rId4"/>
    <p:sldId id="263" r:id="rId5"/>
    <p:sldId id="270" r:id="rId6"/>
    <p:sldId id="272" r:id="rId7"/>
    <p:sldId id="269" r:id="rId8"/>
    <p:sldId id="268" r:id="rId9"/>
    <p:sldId id="271" r:id="rId10"/>
    <p:sldId id="281" r:id="rId11"/>
    <p:sldId id="274" r:id="rId12"/>
    <p:sldId id="279" r:id="rId13"/>
    <p:sldId id="276" r:id="rId14"/>
    <p:sldId id="277" r:id="rId15"/>
    <p:sldId id="278" r:id="rId16"/>
    <p:sldId id="28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36169-69AC-46D0-BB7C-9CDFDAC2CDC6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10AB5-4A78-412B-B856-10E489583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33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0AB5-4A78-412B-B856-10E4895834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4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762000" y="40386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371600" y="5105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170995-AE9E-47C1-9F19-D80E41779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6E99B-A385-44FF-B96A-46BD89706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7F7E9-E2B3-433D-BD15-39715274F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04057-F601-4A43-8C3B-CBE7E31C8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9B245-460D-4673-BA49-7A1409A2F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084D8-C783-4A27-926D-949291A72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63498-74D9-414E-93F4-060E0C0A1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FD045-1879-4663-837D-749CA1226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6A902-AD31-49A1-8927-A02D0AA5A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E5177-197E-41B6-81F3-A555AEB2A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2B0CB-4571-43B2-A4BD-A48775D83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0420A-3364-42CB-9761-66B8A932F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744E95F-B254-4CB5-8FCE-EF5D29EBD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russiandenver.50megs.com/barometer2.jpg&amp;imgrefurl=http://www.russiandenver.50megs.com/barometer2.html&amp;usg=__iBNY0KAmC66t80YG71Qd4TUaL70=&amp;h=1054&amp;w=1050&amp;sz=226&amp;hl=en&amp;start=4&amp;zoom=1&amp;um=1&amp;itbs=1&amp;tbnid=ljprTmjsjscaXM:&amp;tbnh=150&amp;tbnw=149&amp;prev=/images?q%3Dbarometer%26um%3D1%26hl%3Den%26safe%3Dactive%26tbs%3Disch:1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12" Type="http://schemas.openxmlformats.org/officeDocument/2006/relationships/image" Target="../media/image15.jpeg"/><Relationship Id="rId2" Type="http://schemas.openxmlformats.org/officeDocument/2006/relationships/hyperlink" Target="http://www.google.com/imgres?imgurl=http://www.arge-biogasanlagen.at/upload/anemometer.jpg&amp;imgrefurl=http://www.ipofe.sk/index.php?cmd%3Dclanky%26lang%3Den%26kateg%3D36%26k_id%3D87%26id%3D5&amp;usg=__5KTxh-3AST4pLT2WU51Pe5JITtI=&amp;h=687&amp;w=462&amp;sz=23&amp;hl=en&amp;start=12&amp;zoom=1&amp;um=1&amp;itbs=1&amp;tbnid=j6X0cqfPQAydFM:&amp;tbnh=139&amp;tbnw=93&amp;prev=/images?q%3Danemometer%26um%3D1%26hl%3Den%26safe%3Dactive%26tbs%3D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edupic.net/Images/ScienceDrawings/wind_vane.gif&amp;imgrefurl=http://www.edupic.net/weather_gr.htm&amp;usg=__KInS77z9PFHEGvpWbPCQhFjkVHQ=&amp;h=725&amp;w=742&amp;sz=36&amp;hl=en&amp;start=2&amp;zoom=1&amp;um=1&amp;itbs=1&amp;tbnid=MUrIR47VDnt4oM:&amp;tbnh=138&amp;tbnw=141&amp;prev=/images?q%3Dwind%2Bvane%26um%3D1%26hl%3Den%26safe%3Dactive%26sa%3DN%26tbs%3Disch:1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://www.google.com/imgres?imgurl=http://imgsrv.mdgmail.co.uk/medium/rain-gauge-standard.jpg&amp;imgrefurl=http://www.weather-station-products.co.uk/item--Rain-gauge-standard--47-1006.html&amp;usg=__RAtrfhCZM6MOX9TWhMKbKltei1o=&amp;h=300&amp;w=300&amp;sz=16&amp;hl=en&amp;start=21&amp;zoom=1&amp;um=1&amp;itbs=1&amp;tbnid=TEBOMvwFNHHLBM:&amp;tbnh=116&amp;tbnw=116&amp;prev=/images?q%3Drain%2Bgauge%26start%3D20%26um%3D1%26hl%3Den%26safe%3Dactive%26sa%3DN%26ndsp%3D20%26tbs%3Disch:1" TargetMode="External"/><Relationship Id="rId4" Type="http://schemas.openxmlformats.org/officeDocument/2006/relationships/hyperlink" Target="http://www.google.com/imgres?imgurl=http://www.palmbeachbiketours.com/wp-content/uploads/2009/01/8095-cold_weather_thermometer.jpg&amp;imgrefurl=http://www.palmbeachbiketours.com/bean-traders-coffee-and-the-american-tobacco-trail/&amp;usg=__IgXEm3sjsZy1D_n7Lzgr6L5DrjM=&amp;h=687&amp;w=300&amp;sz=67&amp;hl=en&amp;start=5&amp;zoom=1&amp;um=1&amp;itbs=1&amp;tbnid=SG2QT2L0AHa7oM:&amp;tbnh=139&amp;tbnw=61&amp;prev=/images?q%3Dweather%2Bthermometer%26um%3D1%26hl%3Den%26safe%3Dactive%26tbs%3Disch:1" TargetMode="External"/><Relationship Id="rId9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al.com/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4038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dirty="0" smtClean="0"/>
              <a:t>Weather!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 says, “Don’t forget your coat.  That cold air mass will getcha!”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Instruments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52806"/>
              </p:ext>
            </p:extLst>
          </p:nvPr>
        </p:nvGraphicFramePr>
        <p:xfrm>
          <a:off x="457201" y="1072662"/>
          <a:ext cx="8229599" cy="593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797"/>
                <a:gridCol w="4469258"/>
                <a:gridCol w="1294544"/>
              </a:tblGrid>
              <a:tr h="451338">
                <a:tc>
                  <a:txBody>
                    <a:bodyPr/>
                    <a:lstStyle/>
                    <a:p>
                      <a:r>
                        <a:rPr lang="en-US" dirty="0" smtClean="0"/>
                        <a:t>Tool &amp;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</a:tr>
              <a:tr h="902677">
                <a:tc>
                  <a:txBody>
                    <a:bodyPr/>
                    <a:lstStyle/>
                    <a:p>
                      <a:r>
                        <a:rPr lang="en-US" dirty="0" smtClean="0"/>
                        <a:t>Thermometer (degrees)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 of the 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2677">
                <a:tc>
                  <a:txBody>
                    <a:bodyPr/>
                    <a:lstStyle/>
                    <a:p>
                      <a:r>
                        <a:rPr lang="en-US" dirty="0" smtClean="0"/>
                        <a:t>Anemometer (mph)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2677">
                <a:tc>
                  <a:txBody>
                    <a:bodyPr/>
                    <a:lstStyle/>
                    <a:p>
                      <a:r>
                        <a:rPr lang="en-US" dirty="0" smtClean="0"/>
                        <a:t>Wind</a:t>
                      </a:r>
                      <a:r>
                        <a:rPr lang="en-US" baseline="0" dirty="0" smtClean="0"/>
                        <a:t> vane (N, S, E, W)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 direction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2677">
                <a:tc>
                  <a:txBody>
                    <a:bodyPr/>
                    <a:lstStyle/>
                    <a:p>
                      <a:r>
                        <a:rPr lang="en-US" dirty="0" smtClean="0"/>
                        <a:t>Barometer (pounds/</a:t>
                      </a:r>
                      <a:r>
                        <a:rPr lang="en-US" dirty="0" err="1" smtClean="0"/>
                        <a:t>lbs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2677">
                <a:tc>
                  <a:txBody>
                    <a:bodyPr/>
                    <a:lstStyle/>
                    <a:p>
                      <a:r>
                        <a:rPr lang="en-US" dirty="0" smtClean="0"/>
                        <a:t>Rain gauge </a:t>
                      </a:r>
                    </a:p>
                    <a:p>
                      <a:r>
                        <a:rPr lang="en-US" dirty="0" smtClean="0"/>
                        <a:t>(inches)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of precipitation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2677">
                <a:tc>
                  <a:txBody>
                    <a:bodyPr/>
                    <a:lstStyle/>
                    <a:p>
                      <a:r>
                        <a:rPr lang="en-US" dirty="0" smtClean="0"/>
                        <a:t>Hygrometer</a:t>
                      </a:r>
                    </a:p>
                    <a:p>
                      <a:r>
                        <a:rPr lang="en-US" dirty="0" smtClean="0"/>
                        <a:t>(0-100%)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of water</a:t>
                      </a:r>
                      <a:r>
                        <a:rPr lang="en-US" baseline="0" dirty="0" smtClean="0"/>
                        <a:t> vapor in the air (percent of relative humidity)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pfj6X0cqfPQAydFM:" descr="http://t0.gstatic.com/images?q=tbn:j6X0cqfPQAydFM:http://www.arge-biogasanlagen.at/upload/anemometer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4371" y="2207168"/>
            <a:ext cx="1004570" cy="107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pfSG2QT2L0AHa7oM:" descr="http://t0.gstatic.com/images?q=tbn:SG2QT2L0AHa7oM:http://www.palmbeachbiketours.com/wp-content/uploads/2009/01/8095-cold_weather_thermometer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59472" y="1387930"/>
            <a:ext cx="44704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pfMUrIR47VDnt4oM:" descr="http://t0.gstatic.com/images?q=tbn:MUrIR47VDnt4oM:http://www.edupic.net/Images/ScienceDrawings/wind_vane.gif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59142" y="3240730"/>
            <a:ext cx="8953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pfljprTmjsjscaXM:" descr="http://t3.gstatic.com/images?q=tbn:ljprTmjsjscaXM:http://www.russiandenver.50megs.com/barometer2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6035" y="4171469"/>
            <a:ext cx="104076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pfTEBOMvwFNHHLBM:" descr="http://t2.gstatic.com/images?q=tbn:TEBOMvwFNHHLBM:http://imgsrv.mdgmail.co.uk/medium/rain-gauge-standard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24655" y="5018181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992" y="5986345"/>
            <a:ext cx="1314450" cy="1322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53783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172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Watch the newscast.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Listen to their use of vocabulary words and how it affects their weather prediction.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  <a:hlinkClick r:id="rId2"/>
              </a:rPr>
              <a:t>www.wral.com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Which of the following word(s) can be used to describe weather?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7696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4000" dirty="0" smtClean="0"/>
              <a:t>Temperature</a:t>
            </a:r>
          </a:p>
          <a:p>
            <a:pPr marL="342900" indent="-342900">
              <a:buAutoNum type="alphaUcParenR"/>
            </a:pPr>
            <a:endParaRPr lang="en-US" sz="4000" dirty="0" smtClean="0"/>
          </a:p>
          <a:p>
            <a:pPr marL="342900" indent="-342900">
              <a:buAutoNum type="alphaUcParenR"/>
            </a:pPr>
            <a:r>
              <a:rPr lang="en-US" sz="4000" dirty="0" smtClean="0"/>
              <a:t>Cloud cover</a:t>
            </a:r>
          </a:p>
          <a:p>
            <a:pPr marL="342900" indent="-342900">
              <a:buAutoNum type="alphaUcParenR"/>
            </a:pPr>
            <a:endParaRPr lang="en-US" sz="4000" dirty="0" smtClean="0"/>
          </a:p>
          <a:p>
            <a:pPr marL="342900" indent="-342900">
              <a:buAutoNum type="alphaUcParenR"/>
            </a:pPr>
            <a:r>
              <a:rPr lang="en-US" sz="4000" dirty="0" smtClean="0"/>
              <a:t>Precipitation</a:t>
            </a:r>
          </a:p>
          <a:p>
            <a:pPr marL="342900" indent="-342900">
              <a:buAutoNum type="alphaUcParenR"/>
            </a:pPr>
            <a:endParaRPr lang="en-US" sz="4000" dirty="0" smtClean="0"/>
          </a:p>
          <a:p>
            <a:pPr marL="342900" indent="-342900">
              <a:buAutoNum type="alphaUcParenR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do we use to determine wind direction?</a:t>
            </a:r>
            <a:endParaRPr lang="en-US" dirty="0"/>
          </a:p>
        </p:txBody>
      </p:sp>
      <p:pic>
        <p:nvPicPr>
          <p:cNvPr id="5" name="Picture 4" descr="compound light microsco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905000"/>
            <a:ext cx="1089152" cy="1914525"/>
          </a:xfrm>
          <a:prstGeom prst="rect">
            <a:avLst/>
          </a:prstGeom>
        </p:spPr>
      </p:pic>
      <p:pic>
        <p:nvPicPr>
          <p:cNvPr id="6" name="Picture 5" descr="barome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676400"/>
            <a:ext cx="2140268" cy="2133600"/>
          </a:xfrm>
          <a:prstGeom prst="rect">
            <a:avLst/>
          </a:prstGeom>
        </p:spPr>
      </p:pic>
      <p:pic>
        <p:nvPicPr>
          <p:cNvPr id="5122" name="Picture 2" descr="http://www.thetipsbank.com/thermometer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962400"/>
            <a:ext cx="1143000" cy="2629729"/>
          </a:xfrm>
          <a:prstGeom prst="rect">
            <a:avLst/>
          </a:prstGeom>
          <a:noFill/>
        </p:spPr>
      </p:pic>
      <p:pic>
        <p:nvPicPr>
          <p:cNvPr id="8" name="Picture 7" descr="weather vane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4267200"/>
            <a:ext cx="2123810" cy="21523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24384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/>
            <a:r>
              <a:rPr lang="en-US" sz="3600" dirty="0" smtClean="0"/>
              <a:t>A)				B)				</a:t>
            </a:r>
          </a:p>
          <a:p>
            <a:pPr marL="342900" indent="-342900">
              <a:buAutoNum type="alphaUcParenR"/>
            </a:pPr>
            <a:endParaRPr lang="en-US" sz="3600" dirty="0" smtClean="0"/>
          </a:p>
          <a:p>
            <a:pPr marL="342900" indent="-342900"/>
            <a:r>
              <a:rPr lang="en-US" sz="3600" dirty="0" smtClean="0"/>
              <a:t>		C)				D)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unit do </a:t>
            </a:r>
            <a:r>
              <a:rPr lang="en-US" u="sng" dirty="0" smtClean="0"/>
              <a:t>WE</a:t>
            </a:r>
            <a:r>
              <a:rPr lang="en-US" dirty="0" smtClean="0"/>
              <a:t> use to measure temperature?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133600"/>
            <a:ext cx="6553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2800" dirty="0" smtClean="0"/>
              <a:t>  Celsius</a:t>
            </a:r>
          </a:p>
          <a:p>
            <a:pPr marL="342900" indent="-342900">
              <a:buAutoNum type="alphaUcParenR"/>
            </a:pPr>
            <a:endParaRPr lang="en-US" sz="2800" dirty="0" smtClean="0"/>
          </a:p>
          <a:p>
            <a:pPr marL="342900" indent="-342900">
              <a:buAutoNum type="alphaUcParenR"/>
            </a:pPr>
            <a:r>
              <a:rPr lang="en-US" sz="2800" dirty="0" smtClean="0"/>
              <a:t>  Grams</a:t>
            </a:r>
          </a:p>
          <a:p>
            <a:pPr marL="342900" indent="-342900">
              <a:buAutoNum type="alphaUcParenR"/>
            </a:pPr>
            <a:endParaRPr lang="en-US" sz="2800" dirty="0" smtClean="0"/>
          </a:p>
          <a:p>
            <a:pPr marL="342900" indent="-342900">
              <a:buAutoNum type="alphaUcParenR"/>
            </a:pPr>
            <a:r>
              <a:rPr lang="en-US" sz="2800" dirty="0" smtClean="0"/>
              <a:t>  A brief description</a:t>
            </a:r>
          </a:p>
          <a:p>
            <a:pPr marL="342900" indent="-342900">
              <a:buAutoNum type="alphaUcParenR"/>
            </a:pPr>
            <a:endParaRPr lang="en-US" sz="2800" dirty="0" smtClean="0"/>
          </a:p>
          <a:p>
            <a:pPr marL="342900" indent="-342900">
              <a:buAutoNum type="alphaUcParenR"/>
            </a:pPr>
            <a:r>
              <a:rPr lang="en-US" sz="2800" dirty="0" smtClean="0"/>
              <a:t>  Fahrenheit</a:t>
            </a: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a barometer?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2800" dirty="0" smtClean="0"/>
              <a:t>To measure atmospheric pressure</a:t>
            </a:r>
          </a:p>
          <a:p>
            <a:pPr marL="342900" indent="-342900">
              <a:buAutoNum type="alphaUcParenR"/>
            </a:pPr>
            <a:endParaRPr lang="en-US" sz="2800" dirty="0" smtClean="0"/>
          </a:p>
          <a:p>
            <a:pPr marL="342900" indent="-342900">
              <a:buAutoNum type="alphaUcParenR"/>
            </a:pPr>
            <a:r>
              <a:rPr lang="en-US" sz="2800" dirty="0" smtClean="0"/>
              <a:t>To determine cloud cover</a:t>
            </a:r>
          </a:p>
          <a:p>
            <a:pPr marL="342900" indent="-342900">
              <a:buAutoNum type="alphaUcParenR"/>
            </a:pPr>
            <a:endParaRPr lang="en-US" sz="2800" dirty="0" smtClean="0"/>
          </a:p>
          <a:p>
            <a:pPr marL="342900" indent="-342900">
              <a:buAutoNum type="alphaUcParenR"/>
            </a:pPr>
            <a:r>
              <a:rPr lang="en-US" sz="2800" dirty="0" smtClean="0"/>
              <a:t>To measure the amount of precipitation in the last 24 hours</a:t>
            </a:r>
          </a:p>
          <a:p>
            <a:pPr marL="342900" indent="-342900">
              <a:buAutoNum type="alphaUcParenR"/>
            </a:pPr>
            <a:endParaRPr lang="en-US" sz="2800" dirty="0" smtClean="0"/>
          </a:p>
          <a:p>
            <a:pPr marL="342900" indent="-342900">
              <a:buAutoNum type="alphaUcParenR"/>
            </a:pPr>
            <a:r>
              <a:rPr lang="en-US" sz="2800" dirty="0" smtClean="0"/>
              <a:t>To determine the type of clouds in the area</a:t>
            </a:r>
          </a:p>
          <a:p>
            <a:pPr marL="342900" indent="-342900">
              <a:buAutoNum type="alphaUcParenR"/>
            </a:pPr>
            <a:endParaRPr lang="en-US" dirty="0" smtClean="0"/>
          </a:p>
          <a:p>
            <a:pPr marL="342900" indent="-342900">
              <a:buAutoNum type="alphaUcParenR"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2239962"/>
          </a:xfrm>
        </p:spPr>
        <p:txBody>
          <a:bodyPr/>
          <a:lstStyle/>
          <a:p>
            <a:r>
              <a:rPr lang="en-US" dirty="0" smtClean="0"/>
              <a:t>What is relationship between temperature and the particles in the air?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819400"/>
            <a:ext cx="6400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3200" dirty="0" smtClean="0"/>
              <a:t>A high temperature means the particles are </a:t>
            </a:r>
            <a:r>
              <a:rPr lang="en-US" sz="3200" dirty="0" smtClean="0"/>
              <a:t>moving quickly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marL="342900" indent="-342900">
              <a:buAutoNum type="alphaUcParenR"/>
            </a:pPr>
            <a:endParaRPr lang="en-US" sz="3200" dirty="0" smtClean="0"/>
          </a:p>
          <a:p>
            <a:pPr marL="342900" indent="-342900">
              <a:buAutoNum type="alphaUcParenR"/>
            </a:pPr>
            <a:r>
              <a:rPr lang="en-US" sz="3200" dirty="0" smtClean="0"/>
              <a:t>A high temperature means the particles </a:t>
            </a:r>
            <a:r>
              <a:rPr lang="en-US" sz="3200" smtClean="0"/>
              <a:t>are </a:t>
            </a:r>
            <a:r>
              <a:rPr lang="en-US" sz="3200" smtClean="0"/>
              <a:t>moving slowly</a:t>
            </a:r>
            <a:r>
              <a:rPr lang="en-US" sz="3200" smtClean="0"/>
              <a:t>.</a:t>
            </a:r>
            <a:endParaRPr lang="en-US" sz="3200" dirty="0" smtClean="0"/>
          </a:p>
          <a:p>
            <a:pPr marL="342900" indent="-342900">
              <a:buAutoNum type="alphaUcParenR"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Weather: </a:t>
            </a:r>
            <a:br>
              <a:rPr lang="en-US" dirty="0" smtClean="0"/>
            </a:br>
            <a:r>
              <a:rPr lang="en-US" sz="3200" dirty="0" smtClean="0"/>
              <a:t>the current condition of the atmosphere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050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/>
              <a:t>1. Temperature</a:t>
            </a:r>
            <a:endParaRPr lang="en-US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6670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/>
              <a:t>2.  Cloud cover</a:t>
            </a:r>
            <a:endParaRPr lang="en-US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4290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/>
              <a:t>3.  Wind Speed/Direction</a:t>
            </a:r>
            <a:r>
              <a:rPr lang="en-US" sz="2400" dirty="0"/>
              <a:t> 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828800" y="41910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/>
              <a:t>4.  Humidity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gray">
          <a:xfrm>
            <a:off x="1905000" y="5105400"/>
            <a:ext cx="5410200" cy="457200"/>
          </a:xfrm>
          <a:prstGeom prst="roundRect">
            <a:avLst>
              <a:gd name="adj" fmla="val 49106"/>
            </a:avLst>
          </a:prstGeom>
          <a:solidFill>
            <a:schemeClr val="tx1">
              <a:lumMod val="65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/>
              <a:t>5.  Air Pressure </a:t>
            </a:r>
            <a:r>
              <a:rPr lang="en-US" sz="2400" dirty="0"/>
              <a:t>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gray">
          <a:xfrm>
            <a:off x="1905000" y="6096000"/>
            <a:ext cx="5410200" cy="457200"/>
          </a:xfrm>
          <a:prstGeom prst="roundRect">
            <a:avLst>
              <a:gd name="adj" fmla="val 491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 smtClean="0"/>
              <a:t>6. Precipitation</a:t>
            </a:r>
            <a:endParaRPr lang="en-US" sz="24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Temperature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762000" y="1600200"/>
            <a:ext cx="76962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How fast the molecules in the air are moving</a:t>
            </a:r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/>
              <a:t>hotter it is the </a:t>
            </a:r>
            <a:r>
              <a:rPr lang="en-US" sz="2800" dirty="0" smtClean="0"/>
              <a:t>more </a:t>
            </a:r>
            <a:r>
              <a:rPr lang="en-US" sz="2800" dirty="0"/>
              <a:t>movement of the molecules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*Measured in degrees Fahrenheit or Celsius*</a:t>
            </a:r>
          </a:p>
          <a:p>
            <a:r>
              <a:rPr lang="en-US" sz="2800" dirty="0" smtClean="0"/>
              <a:t>*Measure with a thermometer</a:t>
            </a:r>
            <a:endParaRPr lang="en-US" sz="2800" dirty="0"/>
          </a:p>
          <a:p>
            <a:endParaRPr lang="en-US" dirty="0"/>
          </a:p>
        </p:txBody>
      </p:sp>
      <p:sp>
        <p:nvSpPr>
          <p:cNvPr id="5124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125" name="Group 1"/>
          <p:cNvGrpSpPr>
            <a:grpSpLocks noChangeAspect="1"/>
          </p:cNvGrpSpPr>
          <p:nvPr/>
        </p:nvGrpSpPr>
        <p:grpSpPr bwMode="auto">
          <a:xfrm flipH="1">
            <a:off x="457537" y="4666654"/>
            <a:ext cx="4495800" cy="1552575"/>
            <a:chOff x="2385" y="2564"/>
            <a:chExt cx="8373" cy="2445"/>
          </a:xfrm>
        </p:grpSpPr>
        <p:sp>
          <p:nvSpPr>
            <p:cNvPr id="33851" name="AutoShape 59"/>
            <p:cNvSpPr>
              <a:spLocks noChangeAspect="1" noChangeArrowheads="1" noTextEdit="1"/>
            </p:cNvSpPr>
            <p:nvPr/>
          </p:nvSpPr>
          <p:spPr bwMode="auto">
            <a:xfrm>
              <a:off x="2385" y="2564"/>
              <a:ext cx="8373" cy="2445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" name="Oval 58"/>
            <p:cNvSpPr>
              <a:spLocks noChangeArrowheads="1"/>
            </p:cNvSpPr>
            <p:nvPr/>
          </p:nvSpPr>
          <p:spPr bwMode="auto">
            <a:xfrm flipV="1">
              <a:off x="2774" y="2564"/>
              <a:ext cx="1618" cy="24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Oval 57"/>
            <p:cNvSpPr>
              <a:spLocks noChangeArrowheads="1"/>
            </p:cNvSpPr>
            <p:nvPr/>
          </p:nvSpPr>
          <p:spPr bwMode="auto">
            <a:xfrm>
              <a:off x="8712" y="4724"/>
              <a:ext cx="162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Oval 56"/>
            <p:cNvSpPr>
              <a:spLocks noChangeArrowheads="1"/>
            </p:cNvSpPr>
            <p:nvPr/>
          </p:nvSpPr>
          <p:spPr bwMode="auto">
            <a:xfrm>
              <a:off x="8712" y="2564"/>
              <a:ext cx="162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Oval 55"/>
            <p:cNvSpPr>
              <a:spLocks noChangeArrowheads="1"/>
            </p:cNvSpPr>
            <p:nvPr/>
          </p:nvSpPr>
          <p:spPr bwMode="auto">
            <a:xfrm>
              <a:off x="5835" y="4574"/>
              <a:ext cx="162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Oval 54"/>
            <p:cNvSpPr>
              <a:spLocks noChangeArrowheads="1"/>
            </p:cNvSpPr>
            <p:nvPr/>
          </p:nvSpPr>
          <p:spPr bwMode="auto">
            <a:xfrm>
              <a:off x="5819" y="2564"/>
              <a:ext cx="1620" cy="24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Oval 53"/>
            <p:cNvSpPr>
              <a:spLocks noChangeArrowheads="1"/>
            </p:cNvSpPr>
            <p:nvPr/>
          </p:nvSpPr>
          <p:spPr bwMode="auto">
            <a:xfrm>
              <a:off x="2772" y="4724"/>
              <a:ext cx="162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52"/>
            <p:cNvSpPr>
              <a:spLocks noChangeShapeType="1"/>
            </p:cNvSpPr>
            <p:nvPr/>
          </p:nvSpPr>
          <p:spPr bwMode="auto">
            <a:xfrm>
              <a:off x="2773" y="2654"/>
              <a:ext cx="1" cy="2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51"/>
            <p:cNvSpPr>
              <a:spLocks noChangeShapeType="1"/>
            </p:cNvSpPr>
            <p:nvPr/>
          </p:nvSpPr>
          <p:spPr bwMode="auto">
            <a:xfrm>
              <a:off x="4379" y="2676"/>
              <a:ext cx="1" cy="2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50"/>
            <p:cNvSpPr>
              <a:spLocks noChangeShapeType="1"/>
            </p:cNvSpPr>
            <p:nvPr/>
          </p:nvSpPr>
          <p:spPr bwMode="auto">
            <a:xfrm>
              <a:off x="5819" y="2646"/>
              <a:ext cx="1" cy="2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49"/>
            <p:cNvSpPr>
              <a:spLocks noChangeShapeType="1"/>
            </p:cNvSpPr>
            <p:nvPr/>
          </p:nvSpPr>
          <p:spPr bwMode="auto">
            <a:xfrm>
              <a:off x="8699" y="2646"/>
              <a:ext cx="1" cy="2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48"/>
            <p:cNvSpPr>
              <a:spLocks noChangeShapeType="1"/>
            </p:cNvSpPr>
            <p:nvPr/>
          </p:nvSpPr>
          <p:spPr bwMode="auto">
            <a:xfrm>
              <a:off x="10334" y="2661"/>
              <a:ext cx="1" cy="2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47"/>
            <p:cNvSpPr>
              <a:spLocks noChangeShapeType="1"/>
            </p:cNvSpPr>
            <p:nvPr/>
          </p:nvSpPr>
          <p:spPr bwMode="auto">
            <a:xfrm>
              <a:off x="7439" y="2661"/>
              <a:ext cx="1" cy="2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Oval 46"/>
            <p:cNvSpPr>
              <a:spLocks noChangeArrowheads="1"/>
            </p:cNvSpPr>
            <p:nvPr/>
          </p:nvSpPr>
          <p:spPr bwMode="auto">
            <a:xfrm>
              <a:off x="3090" y="2805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Oval 45"/>
            <p:cNvSpPr>
              <a:spLocks noChangeArrowheads="1"/>
            </p:cNvSpPr>
            <p:nvPr/>
          </p:nvSpPr>
          <p:spPr bwMode="auto">
            <a:xfrm>
              <a:off x="3045" y="382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Oval 44"/>
            <p:cNvSpPr>
              <a:spLocks noChangeArrowheads="1"/>
            </p:cNvSpPr>
            <p:nvPr/>
          </p:nvSpPr>
          <p:spPr bwMode="auto">
            <a:xfrm>
              <a:off x="3825" y="334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Oval 43"/>
            <p:cNvSpPr>
              <a:spLocks noChangeArrowheads="1"/>
            </p:cNvSpPr>
            <p:nvPr/>
          </p:nvSpPr>
          <p:spPr bwMode="auto">
            <a:xfrm>
              <a:off x="7020" y="448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Oval 42"/>
            <p:cNvSpPr>
              <a:spLocks noChangeArrowheads="1"/>
            </p:cNvSpPr>
            <p:nvPr/>
          </p:nvSpPr>
          <p:spPr bwMode="auto">
            <a:xfrm>
              <a:off x="6885" y="460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Oval 41"/>
            <p:cNvSpPr>
              <a:spLocks noChangeArrowheads="1"/>
            </p:cNvSpPr>
            <p:nvPr/>
          </p:nvSpPr>
          <p:spPr bwMode="auto">
            <a:xfrm>
              <a:off x="6540" y="434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Oval 40"/>
            <p:cNvSpPr>
              <a:spLocks noChangeArrowheads="1"/>
            </p:cNvSpPr>
            <p:nvPr/>
          </p:nvSpPr>
          <p:spPr bwMode="auto">
            <a:xfrm>
              <a:off x="6390" y="448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Oval 39"/>
            <p:cNvSpPr>
              <a:spLocks noChangeArrowheads="1"/>
            </p:cNvSpPr>
            <p:nvPr/>
          </p:nvSpPr>
          <p:spPr bwMode="auto">
            <a:xfrm>
              <a:off x="3975" y="440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Oval 38"/>
            <p:cNvSpPr>
              <a:spLocks noChangeArrowheads="1"/>
            </p:cNvSpPr>
            <p:nvPr/>
          </p:nvSpPr>
          <p:spPr bwMode="auto">
            <a:xfrm>
              <a:off x="3630" y="296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Oval 37"/>
            <p:cNvSpPr>
              <a:spLocks noChangeArrowheads="1"/>
            </p:cNvSpPr>
            <p:nvPr/>
          </p:nvSpPr>
          <p:spPr bwMode="auto">
            <a:xfrm>
              <a:off x="3195" y="445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Oval 36"/>
            <p:cNvSpPr>
              <a:spLocks noChangeArrowheads="1"/>
            </p:cNvSpPr>
            <p:nvPr/>
          </p:nvSpPr>
          <p:spPr bwMode="auto">
            <a:xfrm>
              <a:off x="2850" y="331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Oval 35"/>
            <p:cNvSpPr>
              <a:spLocks noChangeArrowheads="1"/>
            </p:cNvSpPr>
            <p:nvPr/>
          </p:nvSpPr>
          <p:spPr bwMode="auto">
            <a:xfrm>
              <a:off x="3600" y="413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Oval 34"/>
            <p:cNvSpPr>
              <a:spLocks noChangeArrowheads="1"/>
            </p:cNvSpPr>
            <p:nvPr/>
          </p:nvSpPr>
          <p:spPr bwMode="auto">
            <a:xfrm>
              <a:off x="6225" y="439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Oval 33"/>
            <p:cNvSpPr>
              <a:spLocks noChangeArrowheads="1"/>
            </p:cNvSpPr>
            <p:nvPr/>
          </p:nvSpPr>
          <p:spPr bwMode="auto">
            <a:xfrm>
              <a:off x="6075" y="436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Oval 32"/>
            <p:cNvSpPr>
              <a:spLocks noChangeArrowheads="1"/>
            </p:cNvSpPr>
            <p:nvPr/>
          </p:nvSpPr>
          <p:spPr bwMode="auto">
            <a:xfrm>
              <a:off x="7155" y="457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Oval 31"/>
            <p:cNvSpPr>
              <a:spLocks noChangeArrowheads="1"/>
            </p:cNvSpPr>
            <p:nvPr/>
          </p:nvSpPr>
          <p:spPr bwMode="auto">
            <a:xfrm>
              <a:off x="6705" y="445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Oval 30"/>
            <p:cNvSpPr>
              <a:spLocks noChangeArrowheads="1"/>
            </p:cNvSpPr>
            <p:nvPr/>
          </p:nvSpPr>
          <p:spPr bwMode="auto">
            <a:xfrm>
              <a:off x="6720" y="463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Oval 29"/>
            <p:cNvSpPr>
              <a:spLocks noChangeArrowheads="1"/>
            </p:cNvSpPr>
            <p:nvPr/>
          </p:nvSpPr>
          <p:spPr bwMode="auto">
            <a:xfrm>
              <a:off x="6480" y="457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Oval 28"/>
            <p:cNvSpPr>
              <a:spLocks noChangeArrowheads="1"/>
            </p:cNvSpPr>
            <p:nvPr/>
          </p:nvSpPr>
          <p:spPr bwMode="auto">
            <a:xfrm>
              <a:off x="6285" y="463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Oval 27"/>
            <p:cNvSpPr>
              <a:spLocks noChangeArrowheads="1"/>
            </p:cNvSpPr>
            <p:nvPr/>
          </p:nvSpPr>
          <p:spPr bwMode="auto">
            <a:xfrm>
              <a:off x="6060" y="461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Oval 26"/>
            <p:cNvSpPr>
              <a:spLocks noChangeArrowheads="1"/>
            </p:cNvSpPr>
            <p:nvPr/>
          </p:nvSpPr>
          <p:spPr bwMode="auto">
            <a:xfrm>
              <a:off x="5835" y="457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Oval 25"/>
            <p:cNvSpPr>
              <a:spLocks noChangeArrowheads="1"/>
            </p:cNvSpPr>
            <p:nvPr/>
          </p:nvSpPr>
          <p:spPr bwMode="auto">
            <a:xfrm>
              <a:off x="9495" y="407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Oval 24"/>
            <p:cNvSpPr>
              <a:spLocks noChangeArrowheads="1"/>
            </p:cNvSpPr>
            <p:nvPr/>
          </p:nvSpPr>
          <p:spPr bwMode="auto">
            <a:xfrm>
              <a:off x="9180" y="416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Oval 23"/>
            <p:cNvSpPr>
              <a:spLocks noChangeArrowheads="1"/>
            </p:cNvSpPr>
            <p:nvPr/>
          </p:nvSpPr>
          <p:spPr bwMode="auto">
            <a:xfrm>
              <a:off x="9375" y="416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Oval 22"/>
            <p:cNvSpPr>
              <a:spLocks noChangeArrowheads="1"/>
            </p:cNvSpPr>
            <p:nvPr/>
          </p:nvSpPr>
          <p:spPr bwMode="auto">
            <a:xfrm>
              <a:off x="9585" y="412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Oval 21"/>
            <p:cNvSpPr>
              <a:spLocks noChangeArrowheads="1"/>
            </p:cNvSpPr>
            <p:nvPr/>
          </p:nvSpPr>
          <p:spPr bwMode="auto">
            <a:xfrm>
              <a:off x="9750" y="409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Oval 20"/>
            <p:cNvSpPr>
              <a:spLocks noChangeArrowheads="1"/>
            </p:cNvSpPr>
            <p:nvPr/>
          </p:nvSpPr>
          <p:spPr bwMode="auto">
            <a:xfrm>
              <a:off x="9780" y="4304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Oval 19"/>
            <p:cNvSpPr>
              <a:spLocks noChangeArrowheads="1"/>
            </p:cNvSpPr>
            <p:nvPr/>
          </p:nvSpPr>
          <p:spPr bwMode="auto">
            <a:xfrm>
              <a:off x="9180" y="437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Oval 18"/>
            <p:cNvSpPr>
              <a:spLocks noChangeArrowheads="1"/>
            </p:cNvSpPr>
            <p:nvPr/>
          </p:nvSpPr>
          <p:spPr bwMode="auto">
            <a:xfrm>
              <a:off x="9390" y="437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Oval 17"/>
            <p:cNvSpPr>
              <a:spLocks noChangeArrowheads="1"/>
            </p:cNvSpPr>
            <p:nvPr/>
          </p:nvSpPr>
          <p:spPr bwMode="auto">
            <a:xfrm>
              <a:off x="9615" y="437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Oval 16"/>
            <p:cNvSpPr>
              <a:spLocks noChangeArrowheads="1"/>
            </p:cNvSpPr>
            <p:nvPr/>
          </p:nvSpPr>
          <p:spPr bwMode="auto">
            <a:xfrm>
              <a:off x="9795" y="452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Oval 15"/>
            <p:cNvSpPr>
              <a:spLocks noChangeArrowheads="1"/>
            </p:cNvSpPr>
            <p:nvPr/>
          </p:nvSpPr>
          <p:spPr bwMode="auto">
            <a:xfrm>
              <a:off x="9630" y="461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Oval 14"/>
            <p:cNvSpPr>
              <a:spLocks noChangeArrowheads="1"/>
            </p:cNvSpPr>
            <p:nvPr/>
          </p:nvSpPr>
          <p:spPr bwMode="auto">
            <a:xfrm>
              <a:off x="9390" y="461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Oval 13"/>
            <p:cNvSpPr>
              <a:spLocks noChangeArrowheads="1"/>
            </p:cNvSpPr>
            <p:nvPr/>
          </p:nvSpPr>
          <p:spPr bwMode="auto">
            <a:xfrm>
              <a:off x="9180" y="461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Oval 12"/>
            <p:cNvSpPr>
              <a:spLocks noChangeArrowheads="1"/>
            </p:cNvSpPr>
            <p:nvPr/>
          </p:nvSpPr>
          <p:spPr bwMode="auto">
            <a:xfrm>
              <a:off x="9285" y="4079"/>
              <a:ext cx="240" cy="2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Arc 11"/>
            <p:cNvSpPr>
              <a:spLocks/>
            </p:cNvSpPr>
            <p:nvPr/>
          </p:nvSpPr>
          <p:spPr bwMode="auto">
            <a:xfrm flipH="1" flipV="1">
              <a:off x="3570" y="3090"/>
              <a:ext cx="150" cy="150"/>
            </a:xfrm>
            <a:custGeom>
              <a:avLst/>
              <a:gdLst>
                <a:gd name="T0" fmla="*/ 0 w 21600"/>
                <a:gd name="T1" fmla="*/ 0 h 21600"/>
                <a:gd name="T2" fmla="*/ 150 w 21600"/>
                <a:gd name="T3" fmla="*/ 150 h 21600"/>
                <a:gd name="T4" fmla="*/ 0 w 21600"/>
                <a:gd name="T5" fmla="*/ 15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Arc 10"/>
            <p:cNvSpPr>
              <a:spLocks/>
            </p:cNvSpPr>
            <p:nvPr/>
          </p:nvSpPr>
          <p:spPr bwMode="auto">
            <a:xfrm flipH="1" flipV="1">
              <a:off x="3540" y="4319"/>
              <a:ext cx="150" cy="150"/>
            </a:xfrm>
            <a:custGeom>
              <a:avLst/>
              <a:gdLst>
                <a:gd name="T0" fmla="*/ 0 w 21600"/>
                <a:gd name="T1" fmla="*/ 0 h 21600"/>
                <a:gd name="T2" fmla="*/ 150 w 21600"/>
                <a:gd name="T3" fmla="*/ 150 h 21600"/>
                <a:gd name="T4" fmla="*/ 0 w 21600"/>
                <a:gd name="T5" fmla="*/ 15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Arc 9"/>
            <p:cNvSpPr>
              <a:spLocks/>
            </p:cNvSpPr>
            <p:nvPr/>
          </p:nvSpPr>
          <p:spPr bwMode="auto">
            <a:xfrm flipH="1" flipV="1">
              <a:off x="3570" y="4274"/>
              <a:ext cx="150" cy="150"/>
            </a:xfrm>
            <a:custGeom>
              <a:avLst/>
              <a:gdLst>
                <a:gd name="T0" fmla="*/ 0 w 21600"/>
                <a:gd name="T1" fmla="*/ 0 h 21600"/>
                <a:gd name="T2" fmla="*/ 150 w 21600"/>
                <a:gd name="T3" fmla="*/ 150 h 21600"/>
                <a:gd name="T4" fmla="*/ 0 w 21600"/>
                <a:gd name="T5" fmla="*/ 15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Arc 8"/>
            <p:cNvSpPr>
              <a:spLocks/>
            </p:cNvSpPr>
            <p:nvPr/>
          </p:nvSpPr>
          <p:spPr bwMode="auto">
            <a:xfrm flipH="1" flipV="1">
              <a:off x="3540" y="3119"/>
              <a:ext cx="150" cy="150"/>
            </a:xfrm>
            <a:custGeom>
              <a:avLst/>
              <a:gdLst>
                <a:gd name="T0" fmla="*/ 0 w 21600"/>
                <a:gd name="T1" fmla="*/ 0 h 21600"/>
                <a:gd name="T2" fmla="*/ 150 w 21600"/>
                <a:gd name="T3" fmla="*/ 150 h 21600"/>
                <a:gd name="T4" fmla="*/ 0 w 21600"/>
                <a:gd name="T5" fmla="*/ 15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Arc 7"/>
            <p:cNvSpPr>
              <a:spLocks/>
            </p:cNvSpPr>
            <p:nvPr/>
          </p:nvSpPr>
          <p:spPr bwMode="auto">
            <a:xfrm>
              <a:off x="3165" y="3765"/>
              <a:ext cx="150" cy="195"/>
            </a:xfrm>
            <a:custGeom>
              <a:avLst/>
              <a:gdLst>
                <a:gd name="T0" fmla="*/ 0 w 21600"/>
                <a:gd name="T1" fmla="*/ 0 h 21600"/>
                <a:gd name="T2" fmla="*/ 150 w 21600"/>
                <a:gd name="T3" fmla="*/ 195 h 21600"/>
                <a:gd name="T4" fmla="*/ 0 w 21600"/>
                <a:gd name="T5" fmla="*/ 19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Arc 6"/>
            <p:cNvSpPr>
              <a:spLocks/>
            </p:cNvSpPr>
            <p:nvPr/>
          </p:nvSpPr>
          <p:spPr bwMode="auto">
            <a:xfrm rot="-5400000">
              <a:off x="6060" y="4260"/>
              <a:ext cx="160" cy="255"/>
            </a:xfrm>
            <a:custGeom>
              <a:avLst/>
              <a:gdLst>
                <a:gd name="T0" fmla="*/ 0 w 20845"/>
                <a:gd name="T1" fmla="*/ 0 h 21600"/>
                <a:gd name="T2" fmla="*/ 160 w 20845"/>
                <a:gd name="T3" fmla="*/ 188 h 21600"/>
                <a:gd name="T4" fmla="*/ 0 w 20845"/>
                <a:gd name="T5" fmla="*/ 255 h 21600"/>
                <a:gd name="T6" fmla="*/ 0 60000 65536"/>
                <a:gd name="T7" fmla="*/ 0 60000 65536"/>
                <a:gd name="T8" fmla="*/ 0 60000 65536"/>
                <a:gd name="T9" fmla="*/ 0 w 20845"/>
                <a:gd name="T10" fmla="*/ 0 h 21600"/>
                <a:gd name="T11" fmla="*/ 20845 w 2084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45" h="21600" fill="none" extrusionOk="0">
                  <a:moveTo>
                    <a:pt x="-1" y="0"/>
                  </a:moveTo>
                  <a:cubicBezTo>
                    <a:pt x="9749" y="0"/>
                    <a:pt x="18291" y="6531"/>
                    <a:pt x="20845" y="15940"/>
                  </a:cubicBezTo>
                </a:path>
                <a:path w="20845" h="21600" stroke="0" extrusionOk="0">
                  <a:moveTo>
                    <a:pt x="-1" y="0"/>
                  </a:moveTo>
                  <a:cubicBezTo>
                    <a:pt x="9749" y="0"/>
                    <a:pt x="18291" y="6531"/>
                    <a:pt x="20845" y="1594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Arc 5"/>
            <p:cNvSpPr>
              <a:spLocks/>
            </p:cNvSpPr>
            <p:nvPr/>
          </p:nvSpPr>
          <p:spPr bwMode="auto">
            <a:xfrm>
              <a:off x="6585" y="4290"/>
              <a:ext cx="189" cy="150"/>
            </a:xfrm>
            <a:custGeom>
              <a:avLst/>
              <a:gdLst>
                <a:gd name="T0" fmla="*/ 0 w 19112"/>
                <a:gd name="T1" fmla="*/ 0 h 21600"/>
                <a:gd name="T2" fmla="*/ 189 w 19112"/>
                <a:gd name="T3" fmla="*/ 80 h 21600"/>
                <a:gd name="T4" fmla="*/ 0 w 19112"/>
                <a:gd name="T5" fmla="*/ 150 h 21600"/>
                <a:gd name="T6" fmla="*/ 0 60000 65536"/>
                <a:gd name="T7" fmla="*/ 0 60000 65536"/>
                <a:gd name="T8" fmla="*/ 0 60000 65536"/>
                <a:gd name="T9" fmla="*/ 0 w 19112"/>
                <a:gd name="T10" fmla="*/ 0 h 21600"/>
                <a:gd name="T11" fmla="*/ 19112 w 191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12" h="21600" fill="none" extrusionOk="0">
                  <a:moveTo>
                    <a:pt x="-1" y="0"/>
                  </a:moveTo>
                  <a:cubicBezTo>
                    <a:pt x="8017" y="0"/>
                    <a:pt x="15375" y="4441"/>
                    <a:pt x="19111" y="11535"/>
                  </a:cubicBezTo>
                </a:path>
                <a:path w="19112" h="21600" stroke="0" extrusionOk="0">
                  <a:moveTo>
                    <a:pt x="-1" y="0"/>
                  </a:moveTo>
                  <a:cubicBezTo>
                    <a:pt x="8017" y="0"/>
                    <a:pt x="15375" y="4441"/>
                    <a:pt x="19111" y="115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Arc 4"/>
            <p:cNvSpPr>
              <a:spLocks/>
            </p:cNvSpPr>
            <p:nvPr/>
          </p:nvSpPr>
          <p:spPr bwMode="auto">
            <a:xfrm>
              <a:off x="3210" y="3719"/>
              <a:ext cx="150" cy="195"/>
            </a:xfrm>
            <a:custGeom>
              <a:avLst/>
              <a:gdLst>
                <a:gd name="T0" fmla="*/ 0 w 21600"/>
                <a:gd name="T1" fmla="*/ 0 h 21600"/>
                <a:gd name="T2" fmla="*/ 150 w 21600"/>
                <a:gd name="T3" fmla="*/ 195 h 21600"/>
                <a:gd name="T4" fmla="*/ 0 w 21600"/>
                <a:gd name="T5" fmla="*/ 19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Arc 3"/>
            <p:cNvSpPr>
              <a:spLocks/>
            </p:cNvSpPr>
            <p:nvPr/>
          </p:nvSpPr>
          <p:spPr bwMode="auto">
            <a:xfrm rot="-5400000">
              <a:off x="6018" y="4216"/>
              <a:ext cx="160" cy="255"/>
            </a:xfrm>
            <a:custGeom>
              <a:avLst/>
              <a:gdLst>
                <a:gd name="T0" fmla="*/ 0 w 20845"/>
                <a:gd name="T1" fmla="*/ 0 h 21600"/>
                <a:gd name="T2" fmla="*/ 160 w 20845"/>
                <a:gd name="T3" fmla="*/ 188 h 21600"/>
                <a:gd name="T4" fmla="*/ 0 w 20845"/>
                <a:gd name="T5" fmla="*/ 255 h 21600"/>
                <a:gd name="T6" fmla="*/ 0 60000 65536"/>
                <a:gd name="T7" fmla="*/ 0 60000 65536"/>
                <a:gd name="T8" fmla="*/ 0 60000 65536"/>
                <a:gd name="T9" fmla="*/ 0 w 20845"/>
                <a:gd name="T10" fmla="*/ 0 h 21600"/>
                <a:gd name="T11" fmla="*/ 20845 w 2084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45" h="21600" fill="none" extrusionOk="0">
                  <a:moveTo>
                    <a:pt x="-1" y="0"/>
                  </a:moveTo>
                  <a:cubicBezTo>
                    <a:pt x="9749" y="0"/>
                    <a:pt x="18291" y="6531"/>
                    <a:pt x="20845" y="15940"/>
                  </a:cubicBezTo>
                </a:path>
                <a:path w="20845" h="21600" stroke="0" extrusionOk="0">
                  <a:moveTo>
                    <a:pt x="-1" y="0"/>
                  </a:moveTo>
                  <a:cubicBezTo>
                    <a:pt x="9749" y="0"/>
                    <a:pt x="18291" y="6531"/>
                    <a:pt x="20845" y="1594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Arc 2"/>
            <p:cNvSpPr>
              <a:spLocks/>
            </p:cNvSpPr>
            <p:nvPr/>
          </p:nvSpPr>
          <p:spPr bwMode="auto">
            <a:xfrm>
              <a:off x="6636" y="4229"/>
              <a:ext cx="189" cy="150"/>
            </a:xfrm>
            <a:custGeom>
              <a:avLst/>
              <a:gdLst>
                <a:gd name="T0" fmla="*/ 0 w 19112"/>
                <a:gd name="T1" fmla="*/ 0 h 21600"/>
                <a:gd name="T2" fmla="*/ 189 w 19112"/>
                <a:gd name="T3" fmla="*/ 80 h 21600"/>
                <a:gd name="T4" fmla="*/ 0 w 19112"/>
                <a:gd name="T5" fmla="*/ 150 h 21600"/>
                <a:gd name="T6" fmla="*/ 0 60000 65536"/>
                <a:gd name="T7" fmla="*/ 0 60000 65536"/>
                <a:gd name="T8" fmla="*/ 0 60000 65536"/>
                <a:gd name="T9" fmla="*/ 0 w 19112"/>
                <a:gd name="T10" fmla="*/ 0 h 21600"/>
                <a:gd name="T11" fmla="*/ 19112 w 191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12" h="21600" fill="none" extrusionOk="0">
                  <a:moveTo>
                    <a:pt x="-1" y="0"/>
                  </a:moveTo>
                  <a:cubicBezTo>
                    <a:pt x="8017" y="0"/>
                    <a:pt x="15375" y="4441"/>
                    <a:pt x="19111" y="11535"/>
                  </a:cubicBezTo>
                </a:path>
                <a:path w="19112" h="21600" stroke="0" extrusionOk="0">
                  <a:moveTo>
                    <a:pt x="-1" y="0"/>
                  </a:moveTo>
                  <a:cubicBezTo>
                    <a:pt x="8017" y="0"/>
                    <a:pt x="15375" y="4441"/>
                    <a:pt x="19111" y="115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185663"/>
            <a:ext cx="2786020" cy="278602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Cloud Cover</a:t>
            </a:r>
          </a:p>
        </p:txBody>
      </p:sp>
      <p:sp>
        <p:nvSpPr>
          <p:cNvPr id="9219" name="AutoShape 6"/>
          <p:cNvSpPr>
            <a:spLocks noChangeArrowheads="1"/>
          </p:cNvSpPr>
          <p:nvPr/>
        </p:nvSpPr>
        <p:spPr bwMode="auto">
          <a:xfrm>
            <a:off x="4559300" y="3048000"/>
            <a:ext cx="1665288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7"/>
          <p:cNvSpPr>
            <a:spLocks noChangeArrowheads="1"/>
          </p:cNvSpPr>
          <p:nvPr/>
        </p:nvSpPr>
        <p:spPr bwMode="auto">
          <a:xfrm>
            <a:off x="2819400" y="3048000"/>
            <a:ext cx="1616075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8"/>
          <p:cNvSpPr>
            <a:spLocks noChangeArrowheads="1"/>
          </p:cNvSpPr>
          <p:nvPr/>
        </p:nvSpPr>
        <p:spPr bwMode="auto">
          <a:xfrm>
            <a:off x="1054100" y="30480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2" name="Group 9"/>
          <p:cNvGrpSpPr>
            <a:grpSpLocks/>
          </p:cNvGrpSpPr>
          <p:nvPr/>
        </p:nvGrpSpPr>
        <p:grpSpPr bwMode="auto">
          <a:xfrm>
            <a:off x="1282700" y="1752600"/>
            <a:ext cx="5676900" cy="990600"/>
            <a:chOff x="624" y="1152"/>
            <a:chExt cx="3799" cy="720"/>
          </a:xfrm>
        </p:grpSpPr>
        <p:sp>
          <p:nvSpPr>
            <p:cNvPr id="19466" name="Rectangle 10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230" name="Group 11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9241" name="Oval 1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Rectangle 1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0" name="Oval 1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1" name="Oval 1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7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9472" name="Rectangle 16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232" name="Group 17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9237" name="Oval 18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Rectangle 19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6" name="Oval 20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7" name="Oval 21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7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9478" name="Rectangle 22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1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234" name="Group 23"/>
            <p:cNvGrpSpPr>
              <a:grpSpLocks/>
            </p:cNvGrpSpPr>
            <p:nvPr/>
          </p:nvGrpSpPr>
          <p:grpSpPr bwMode="auto">
            <a:xfrm>
              <a:off x="4299" y="1297"/>
              <a:ext cx="124" cy="92"/>
              <a:chOff x="2400" y="3443"/>
              <a:chExt cx="71" cy="234"/>
            </a:xfrm>
          </p:grpSpPr>
          <p:sp>
            <p:nvSpPr>
              <p:cNvPr id="19482" name="Oval 26"/>
              <p:cNvSpPr>
                <a:spLocks noChangeArrowheads="1"/>
              </p:cNvSpPr>
              <p:nvPr/>
            </p:nvSpPr>
            <p:spPr bwMode="gray">
              <a:xfrm>
                <a:off x="2400" y="3444"/>
                <a:ext cx="71" cy="232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83" name="Oval 27"/>
              <p:cNvSpPr>
                <a:spLocks noChangeArrowheads="1"/>
              </p:cNvSpPr>
              <p:nvPr/>
            </p:nvSpPr>
            <p:spPr bwMode="gray">
              <a:xfrm>
                <a:off x="2438" y="3520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223" name="Rectangle 30"/>
          <p:cNvSpPr>
            <a:spLocks noChangeArrowheads="1"/>
          </p:cNvSpPr>
          <p:nvPr/>
        </p:nvSpPr>
        <p:spPr bwMode="gray">
          <a:xfrm>
            <a:off x="1441450" y="2071688"/>
            <a:ext cx="71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LOW</a:t>
            </a:r>
          </a:p>
        </p:txBody>
      </p:sp>
      <p:sp>
        <p:nvSpPr>
          <p:cNvPr id="9224" name="Rectangle 31"/>
          <p:cNvSpPr>
            <a:spLocks noChangeArrowheads="1"/>
          </p:cNvSpPr>
          <p:nvPr/>
        </p:nvSpPr>
        <p:spPr bwMode="gray">
          <a:xfrm>
            <a:off x="3194050" y="2071688"/>
            <a:ext cx="1057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MIDDLE</a:t>
            </a:r>
          </a:p>
        </p:txBody>
      </p:sp>
      <p:sp>
        <p:nvSpPr>
          <p:cNvPr id="9225" name="Rectangle 32"/>
          <p:cNvSpPr>
            <a:spLocks noChangeArrowheads="1"/>
          </p:cNvSpPr>
          <p:nvPr/>
        </p:nvSpPr>
        <p:spPr bwMode="gray">
          <a:xfrm>
            <a:off x="4794250" y="2071688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HIGH</a:t>
            </a:r>
          </a:p>
        </p:txBody>
      </p:sp>
      <p:sp>
        <p:nvSpPr>
          <p:cNvPr id="9226" name="Rectangle 35"/>
          <p:cNvSpPr>
            <a:spLocks noChangeArrowheads="1"/>
          </p:cNvSpPr>
          <p:nvPr/>
        </p:nvSpPr>
        <p:spPr bwMode="auto">
          <a:xfrm>
            <a:off x="2895600" y="3352800"/>
            <a:ext cx="18145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Prefix “alto”</a:t>
            </a:r>
          </a:p>
          <a:p>
            <a:endParaRPr lang="en-US"/>
          </a:p>
          <a:p>
            <a:r>
              <a:rPr lang="en-US"/>
              <a:t>Light precipitation</a:t>
            </a:r>
          </a:p>
        </p:txBody>
      </p:sp>
      <p:sp>
        <p:nvSpPr>
          <p:cNvPr id="9227" name="Rectangle 36"/>
          <p:cNvSpPr>
            <a:spLocks noChangeArrowheads="1"/>
          </p:cNvSpPr>
          <p:nvPr/>
        </p:nvSpPr>
        <p:spPr bwMode="auto">
          <a:xfrm>
            <a:off x="4953000" y="3352800"/>
            <a:ext cx="1095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Cirrus</a:t>
            </a:r>
          </a:p>
          <a:p>
            <a:r>
              <a:rPr lang="en-US"/>
              <a:t>So high, </a:t>
            </a:r>
          </a:p>
          <a:p>
            <a:r>
              <a:rPr lang="en-US"/>
              <a:t>They are</a:t>
            </a:r>
          </a:p>
          <a:p>
            <a:r>
              <a:rPr lang="en-US"/>
              <a:t>frozen</a:t>
            </a:r>
          </a:p>
        </p:txBody>
      </p:sp>
      <p:sp>
        <p:nvSpPr>
          <p:cNvPr id="9228" name="TextBox 36"/>
          <p:cNvSpPr txBox="1">
            <a:spLocks noChangeArrowheads="1"/>
          </p:cNvSpPr>
          <p:nvPr/>
        </p:nvSpPr>
        <p:spPr bwMode="auto">
          <a:xfrm>
            <a:off x="1143000" y="3352800"/>
            <a:ext cx="152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Cumulus (puffy) sometimes fair weather stratus: covers the sky gray</a:t>
            </a:r>
          </a:p>
          <a:p>
            <a:r>
              <a:rPr lang="en-US"/>
              <a:t>Fog, rainy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0243" name="Picture 2" descr="types of cloud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696200" cy="593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Wind Speed/Direction</a:t>
            </a:r>
          </a:p>
        </p:txBody>
      </p:sp>
      <p:pic>
        <p:nvPicPr>
          <p:cNvPr id="12291" name="Picture 2" descr="anemomet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219200"/>
            <a:ext cx="42926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3657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Helps us determine what type of weather is coming and when it will arrive</a:t>
            </a:r>
            <a:endParaRPr lang="en-US" sz="3200" dirty="0"/>
          </a:p>
        </p:txBody>
      </p:sp>
      <p:pic>
        <p:nvPicPr>
          <p:cNvPr id="12293" name="Picture 4" descr="jet stream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14800"/>
            <a:ext cx="38862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19600" y="3505200"/>
            <a:ext cx="396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Weather vane = measure wind direction</a:t>
            </a:r>
          </a:p>
          <a:p>
            <a:r>
              <a:rPr lang="en-US" sz="3200" b="1" dirty="0" smtClean="0"/>
              <a:t>Anemometer = measure wind speed</a:t>
            </a:r>
            <a:endParaRPr lang="en-US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Humidity</a:t>
            </a:r>
          </a:p>
        </p:txBody>
      </p:sp>
      <p:pic>
        <p:nvPicPr>
          <p:cNvPr id="8195" name="Content Placeholder 4" descr="humid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05200" y="1447800"/>
            <a:ext cx="5480050" cy="4205288"/>
          </a:xfrm>
        </p:spPr>
      </p:pic>
      <p:sp>
        <p:nvSpPr>
          <p:cNvPr id="8196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Amount of water vapor in the air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More water vapor can be in the air if the temperature is higher.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 smtClean="0"/>
              <a:t>Measured with a hygrometer in percent (0 to 100).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82000" cy="11620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Atmospheric Pressure (Air pressure)</a:t>
            </a:r>
          </a:p>
        </p:txBody>
      </p:sp>
      <p:pic>
        <p:nvPicPr>
          <p:cNvPr id="7171" name="Content Placeholder 4" descr="barome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02163" y="1674813"/>
            <a:ext cx="3057525" cy="3048000"/>
          </a:xfrm>
        </p:spPr>
      </p:pic>
      <p:sp>
        <p:nvSpPr>
          <p:cNvPr id="7172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800" dirty="0" smtClean="0"/>
              <a:t>Pressure decreases the higher you go!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Have you ever read on a box of brownie mix, the cooking time may vary for areas of higher altitude?  That is because of the atmospheric pressure.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Related to temperature  (Heat makes things expand and have less pressure-more space between the molecules.)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5181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BAROMETER</a:t>
            </a:r>
            <a:endParaRPr lang="en-US" sz="3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" name="Vertical Scroll 3"/>
          <p:cNvSpPr/>
          <p:nvPr/>
        </p:nvSpPr>
        <p:spPr bwMode="gray">
          <a:xfrm>
            <a:off x="609600" y="457200"/>
            <a:ext cx="7620000" cy="5715000"/>
          </a:xfrm>
          <a:prstGeom prst="verticalScroll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2362200" y="457200"/>
            <a:ext cx="533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u="sng"/>
              <a:t>Types of Precipitation</a:t>
            </a:r>
          </a:p>
        </p:txBody>
      </p:sp>
      <p:sp>
        <p:nvSpPr>
          <p:cNvPr id="6" name="Rectangle 5"/>
          <p:cNvSpPr/>
          <p:nvPr/>
        </p:nvSpPr>
        <p:spPr>
          <a:xfrm flipH="1">
            <a:off x="1447796" y="1524000"/>
            <a:ext cx="6477001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Rain</a:t>
            </a:r>
          </a:p>
          <a:p>
            <a:pPr algn="ctr">
              <a:defRPr/>
            </a:pPr>
            <a:r>
              <a:rPr lang="en-US" sz="54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Freezing Rain</a:t>
            </a:r>
          </a:p>
          <a:p>
            <a:pPr algn="ctr">
              <a:defRPr/>
            </a:pPr>
            <a:r>
              <a:rPr lang="en-US" sz="54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Hail</a:t>
            </a:r>
          </a:p>
          <a:p>
            <a:pPr algn="ctr">
              <a:defRPr/>
            </a:pPr>
            <a:r>
              <a:rPr lang="en-US" sz="54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Sleet</a:t>
            </a:r>
          </a:p>
          <a:p>
            <a:pPr algn="ctr">
              <a:defRPr/>
            </a:pPr>
            <a:r>
              <a:rPr lang="en-US" sz="54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Snow</a:t>
            </a:r>
          </a:p>
          <a:p>
            <a:pPr algn="ctr">
              <a:defRPr/>
            </a:pPr>
            <a:endParaRPr lang="en-US" sz="5400" b="1" dirty="0">
              <a:ln w="18000">
                <a:solidFill>
                  <a:srgbClr val="0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6" descr="rain gau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657600"/>
            <a:ext cx="2190476" cy="208571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ather">
  <a:themeElements>
    <a:clrScheme name="GD_BusPres_01_TP01136794 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gradFill rotWithShape="1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0" scaled="1"/>
        </a:gradFill>
        <a:ln w="38100">
          <a:solidFill>
            <a:srgbClr val="EAEAEA"/>
          </a:solidFill>
          <a:miter lim="800000"/>
          <a:headEnd/>
          <a:tailEnd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anchor="ctr">
        <a:spAutoFit/>
      </a:bodyPr>
      <a:lstStyle>
        <a:defPPr>
          <a:defRPr dirty="0" smtClean="0"/>
        </a:defPPr>
      </a:lstStyle>
    </a:spDef>
  </a:objectDefaults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weather</Template>
  <TotalTime>4422</TotalTime>
  <Words>433</Words>
  <Application>Microsoft Office PowerPoint</Application>
  <PresentationFormat>On-screen Show (4:3)</PresentationFormat>
  <Paragraphs>108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weather</vt:lpstr>
      <vt:lpstr>Weather!</vt:lpstr>
      <vt:lpstr>Weather:  the current condition of the atmosphere</vt:lpstr>
      <vt:lpstr>Temperature</vt:lpstr>
      <vt:lpstr>Cloud Cover</vt:lpstr>
      <vt:lpstr>PowerPoint Presentation</vt:lpstr>
      <vt:lpstr>Wind Speed/Direction</vt:lpstr>
      <vt:lpstr>Humidity</vt:lpstr>
      <vt:lpstr>Atmospheric Pressure (Air pressure)</vt:lpstr>
      <vt:lpstr>PowerPoint Presentation</vt:lpstr>
      <vt:lpstr>Weather Instruments</vt:lpstr>
      <vt:lpstr>Watch the newscast.  Listen to their use of vocabulary words and how it affects their weather prediction.  www.wral.com   </vt:lpstr>
      <vt:lpstr>Which of the following word(s) can be used to describe weather?</vt:lpstr>
      <vt:lpstr>Which of the following do we use to determine wind direction?</vt:lpstr>
      <vt:lpstr>What unit do WE use to measure temperature?</vt:lpstr>
      <vt:lpstr>What is the purpose of a barometer?</vt:lpstr>
      <vt:lpstr>What is relationship between temperature and the particles in the air?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Weather!</dc:title>
  <dc:subject/>
  <dc:creator>stacey.guerrero</dc:creator>
  <cp:keywords/>
  <dc:description/>
  <cp:lastModifiedBy>sguerrero</cp:lastModifiedBy>
  <cp:revision>19</cp:revision>
  <dcterms:created xsi:type="dcterms:W3CDTF">2010-01-07T14:27:49Z</dcterms:created>
  <dcterms:modified xsi:type="dcterms:W3CDTF">2017-04-04T20:20:17Z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TC011368011033</vt:lpwstr>
  </property>
</Properties>
</file>